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439" r:id="rId2"/>
    <p:sldId id="459" r:id="rId3"/>
    <p:sldId id="447" r:id="rId4"/>
    <p:sldId id="457" r:id="rId5"/>
    <p:sldId id="443" r:id="rId6"/>
    <p:sldId id="451" r:id="rId7"/>
    <p:sldId id="258" r:id="rId8"/>
    <p:sldId id="259" r:id="rId9"/>
    <p:sldId id="261" r:id="rId10"/>
    <p:sldId id="260" r:id="rId11"/>
    <p:sldId id="461" r:id="rId12"/>
    <p:sldId id="262" r:id="rId13"/>
    <p:sldId id="265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72275" autoAdjust="0"/>
  </p:normalViewPr>
  <p:slideViewPr>
    <p:cSldViewPr snapToGrid="0">
      <p:cViewPr varScale="1">
        <p:scale>
          <a:sx n="62" d="100"/>
          <a:sy n="62" d="100"/>
        </p:scale>
        <p:origin x="19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oercommons.org/hubs/masscc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oercommons.org/hubs/massc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4A5B73-11C7-4DAD-83EB-618461F66DB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FA8C4C-B0EF-47A7-83F1-41DAED8D1D19}">
      <dgm:prSet phldrT="[Text]" custT="1"/>
      <dgm:spPr/>
      <dgm:t>
        <a:bodyPr/>
        <a:lstStyle/>
        <a:p>
          <a:r>
            <a:rPr lang="en-US" sz="1400" b="1" i="0" dirty="0">
              <a:solidFill>
                <a:schemeClr val="tx1"/>
              </a:solidFill>
            </a:rPr>
            <a:t>2011</a:t>
          </a:r>
        </a:p>
        <a:p>
          <a:r>
            <a:rPr lang="en-US" sz="1400" i="0" dirty="0">
              <a:solidFill>
                <a:schemeClr val="tx1"/>
              </a:solidFill>
            </a:rPr>
            <a:t>Open Education Initiative at UMass Amherst </a:t>
          </a:r>
        </a:p>
      </dgm:t>
    </dgm:pt>
    <dgm:pt modelId="{F3BC7329-6CA0-4EA4-9FE1-31275BC9D7CA}" type="parTrans" cxnId="{E5B7E417-E713-468B-A40A-1F75743422DA}">
      <dgm:prSet/>
      <dgm:spPr/>
      <dgm:t>
        <a:bodyPr/>
        <a:lstStyle/>
        <a:p>
          <a:endParaRPr lang="en-US" sz="1600"/>
        </a:p>
      </dgm:t>
    </dgm:pt>
    <dgm:pt modelId="{B64B65AA-BC29-4D4B-9372-85D9897B7971}" type="sibTrans" cxnId="{E5B7E417-E713-468B-A40A-1F75743422DA}">
      <dgm:prSet/>
      <dgm:spPr/>
      <dgm:t>
        <a:bodyPr/>
        <a:lstStyle/>
        <a:p>
          <a:endParaRPr lang="en-US" sz="1600"/>
        </a:p>
      </dgm:t>
    </dgm:pt>
    <dgm:pt modelId="{24FBD11B-2986-4A36-9C30-81F7DBCCFB74}">
      <dgm:prSet phldrT="[Text]" custT="1"/>
      <dgm:spPr/>
      <dgm:t>
        <a:bodyPr/>
        <a:lstStyle/>
        <a:p>
          <a:br>
            <a:rPr lang="en-US" sz="1400" b="1" i="0" dirty="0">
              <a:solidFill>
                <a:schemeClr val="tx1"/>
              </a:solidFill>
            </a:rPr>
          </a:br>
          <a:r>
            <a:rPr lang="en-US" sz="1400" b="1" i="0" dirty="0">
              <a:solidFill>
                <a:schemeClr val="tx1"/>
              </a:solidFill>
            </a:rPr>
            <a:t>2016</a:t>
          </a:r>
        </a:p>
        <a:p>
          <a:r>
            <a:rPr lang="en-US" sz="1400" i="0" dirty="0">
              <a:solidFill>
                <a:schemeClr val="tx1"/>
              </a:solidFill>
            </a:rPr>
            <a:t>MA Go Open Project (TAACCCT)</a:t>
          </a:r>
        </a:p>
      </dgm:t>
    </dgm:pt>
    <dgm:pt modelId="{CCD480A3-A86A-40EA-BDEE-7142B2DB8F78}" type="parTrans" cxnId="{6306E654-0251-41C9-A287-812779720D62}">
      <dgm:prSet/>
      <dgm:spPr/>
      <dgm:t>
        <a:bodyPr/>
        <a:lstStyle/>
        <a:p>
          <a:endParaRPr lang="en-US" sz="1600"/>
        </a:p>
      </dgm:t>
    </dgm:pt>
    <dgm:pt modelId="{4E28DB53-BC26-4B2D-A39C-FB8B4BB21FBA}" type="sibTrans" cxnId="{6306E654-0251-41C9-A287-812779720D62}">
      <dgm:prSet/>
      <dgm:spPr/>
      <dgm:t>
        <a:bodyPr/>
        <a:lstStyle/>
        <a:p>
          <a:endParaRPr lang="en-US" sz="1600"/>
        </a:p>
      </dgm:t>
    </dgm:pt>
    <dgm:pt modelId="{91201A43-5AF2-476E-A36D-A58779008984}">
      <dgm:prSet phldrT="[Text]" custT="1"/>
      <dgm:spPr/>
      <dgm:t>
        <a:bodyPr/>
        <a:lstStyle/>
        <a:p>
          <a:br>
            <a:rPr lang="en-US" sz="1400" b="1" i="0" dirty="0"/>
          </a:br>
          <a:r>
            <a:rPr lang="en-US" sz="1400" b="1" i="0" dirty="0"/>
            <a:t>Spring 2018</a:t>
          </a:r>
          <a:endParaRPr lang="en-US" sz="1400" i="0" dirty="0"/>
        </a:p>
        <a:p>
          <a:r>
            <a:rPr lang="en-US" sz="1400" i="0" dirty="0"/>
            <a:t>SAC Resolution in Support of OER</a:t>
          </a:r>
        </a:p>
        <a:p>
          <a:r>
            <a:rPr lang="en-US" sz="1400" i="0" dirty="0"/>
            <a:t>Creation of </a:t>
          </a:r>
          <a:r>
            <a:rPr lang="en-US" sz="1400" i="0" dirty="0">
              <a:hlinkClick xmlns:r="http://schemas.openxmlformats.org/officeDocument/2006/relationships" r:id="rId1"/>
            </a:rPr>
            <a:t>MA CC OER Hub</a:t>
          </a:r>
          <a:endParaRPr lang="en-US" sz="1400" i="0" dirty="0"/>
        </a:p>
      </dgm:t>
    </dgm:pt>
    <dgm:pt modelId="{4AF98BD4-CB74-41AB-A0BC-8228D8EF73E2}" type="parTrans" cxnId="{A8D8C7FE-B986-475D-91A4-E761F28F4774}">
      <dgm:prSet/>
      <dgm:spPr/>
      <dgm:t>
        <a:bodyPr/>
        <a:lstStyle/>
        <a:p>
          <a:endParaRPr lang="en-US" sz="1600"/>
        </a:p>
      </dgm:t>
    </dgm:pt>
    <dgm:pt modelId="{600BB079-70E3-46B0-84FA-9B534F1BAA1D}" type="sibTrans" cxnId="{A8D8C7FE-B986-475D-91A4-E761F28F4774}">
      <dgm:prSet/>
      <dgm:spPr/>
      <dgm:t>
        <a:bodyPr/>
        <a:lstStyle/>
        <a:p>
          <a:endParaRPr lang="en-US" sz="1600"/>
        </a:p>
      </dgm:t>
    </dgm:pt>
    <dgm:pt modelId="{AD89EAA1-528C-4984-8A45-3293BFBAC24F}">
      <dgm:prSet custT="1"/>
      <dgm:spPr/>
      <dgm:t>
        <a:bodyPr/>
        <a:lstStyle/>
        <a:p>
          <a:pPr>
            <a:spcBef>
              <a:spcPct val="0"/>
            </a:spcBef>
            <a:spcAft>
              <a:spcPts val="500"/>
            </a:spcAft>
          </a:pPr>
          <a:br>
            <a:rPr lang="en-US" sz="1400" b="1" i="0" dirty="0"/>
          </a:br>
          <a:r>
            <a:rPr lang="en-US" sz="1400" b="1" i="0" dirty="0"/>
            <a:t>AY 2018-2019 </a:t>
          </a:r>
        </a:p>
        <a:p>
          <a:pPr>
            <a:spcBef>
              <a:spcPct val="0"/>
            </a:spcBef>
            <a:spcAft>
              <a:spcPts val="500"/>
            </a:spcAft>
          </a:pPr>
          <a:r>
            <a:rPr lang="en-US" sz="1400" i="0" dirty="0"/>
            <a:t>Statewide OER Consortium Project funded by PIF: Baseline Survey and Statewide Faculty Professional Development </a:t>
          </a:r>
        </a:p>
        <a:p>
          <a:pPr>
            <a:spcBef>
              <a:spcPts val="500"/>
            </a:spcBef>
            <a:spcAft>
              <a:spcPts val="500"/>
            </a:spcAft>
          </a:pPr>
          <a:r>
            <a:rPr lang="en-US" sz="1400" i="0" dirty="0"/>
            <a:t>Established OER Working Group </a:t>
          </a:r>
          <a:endParaRPr lang="en-US" sz="1400" i="0" dirty="0">
            <a:solidFill>
              <a:schemeClr val="tx1"/>
            </a:solidFill>
          </a:endParaRPr>
        </a:p>
      </dgm:t>
    </dgm:pt>
    <dgm:pt modelId="{052845CD-FC1F-4454-8580-AC61D5CB52F1}" type="parTrans" cxnId="{917FC488-627A-49EF-8CEB-DA30AE220CC4}">
      <dgm:prSet/>
      <dgm:spPr/>
      <dgm:t>
        <a:bodyPr/>
        <a:lstStyle/>
        <a:p>
          <a:endParaRPr lang="en-US" sz="1600"/>
        </a:p>
      </dgm:t>
    </dgm:pt>
    <dgm:pt modelId="{02FED0F5-397C-41E4-93FA-821CD33CB82E}" type="sibTrans" cxnId="{917FC488-627A-49EF-8CEB-DA30AE220CC4}">
      <dgm:prSet/>
      <dgm:spPr/>
      <dgm:t>
        <a:bodyPr/>
        <a:lstStyle/>
        <a:p>
          <a:endParaRPr lang="en-US" sz="1600"/>
        </a:p>
      </dgm:t>
    </dgm:pt>
    <dgm:pt modelId="{0BFEDE84-201D-4F6F-9E13-5E4657EA8BBB}">
      <dgm:prSet custT="1"/>
      <dgm:spPr/>
      <dgm:t>
        <a:bodyPr/>
        <a:lstStyle/>
        <a:p>
          <a:pPr>
            <a:spcAft>
              <a:spcPts val="500"/>
            </a:spcAft>
          </a:pPr>
          <a:br>
            <a:rPr lang="en-US" sz="1400" b="1" i="0" dirty="0">
              <a:solidFill>
                <a:schemeClr val="tx1"/>
              </a:solidFill>
            </a:rPr>
          </a:br>
          <a:r>
            <a:rPr lang="en-US" sz="1400" b="1" i="0" dirty="0">
              <a:solidFill>
                <a:schemeClr val="tx1"/>
              </a:solidFill>
            </a:rPr>
            <a:t>Fall 2019 </a:t>
          </a:r>
        </a:p>
        <a:p>
          <a:pPr>
            <a:spcAft>
              <a:spcPts val="500"/>
            </a:spcAft>
          </a:pPr>
          <a:r>
            <a:rPr lang="en-US" sz="1400" i="0" dirty="0">
              <a:solidFill>
                <a:schemeClr val="tx1"/>
              </a:solidFill>
            </a:rPr>
            <a:t>OER Working Group Final Report and Recommend-</a:t>
          </a:r>
          <a:r>
            <a:rPr lang="en-US" sz="1400" i="0" dirty="0" err="1">
              <a:solidFill>
                <a:schemeClr val="tx1"/>
              </a:solidFill>
            </a:rPr>
            <a:t>ations</a:t>
          </a:r>
          <a:r>
            <a:rPr lang="en-US" sz="1400" i="0" dirty="0">
              <a:solidFill>
                <a:schemeClr val="tx1"/>
              </a:solidFill>
            </a:rPr>
            <a:t> brought to and adopted by the BHE on October 22, 2019.</a:t>
          </a:r>
          <a:br>
            <a:rPr lang="en-US" sz="1400" i="0" dirty="0">
              <a:solidFill>
                <a:schemeClr val="tx1"/>
              </a:solidFill>
            </a:rPr>
          </a:br>
          <a:endParaRPr lang="en-US" sz="1400" i="0" dirty="0">
            <a:solidFill>
              <a:schemeClr val="tx1"/>
            </a:solidFill>
          </a:endParaRPr>
        </a:p>
      </dgm:t>
    </dgm:pt>
    <dgm:pt modelId="{E3A0EA5E-955D-44FF-8CC3-236C39EAE6F0}" type="parTrans" cxnId="{00146BD1-A086-44B1-837E-7A8EC4992253}">
      <dgm:prSet/>
      <dgm:spPr/>
      <dgm:t>
        <a:bodyPr/>
        <a:lstStyle/>
        <a:p>
          <a:endParaRPr lang="en-US"/>
        </a:p>
      </dgm:t>
    </dgm:pt>
    <dgm:pt modelId="{BCAA45FA-1890-4CD9-A81C-62528D28E36B}" type="sibTrans" cxnId="{00146BD1-A086-44B1-837E-7A8EC4992253}">
      <dgm:prSet/>
      <dgm:spPr/>
      <dgm:t>
        <a:bodyPr/>
        <a:lstStyle/>
        <a:p>
          <a:endParaRPr lang="en-US"/>
        </a:p>
      </dgm:t>
    </dgm:pt>
    <dgm:pt modelId="{F2410CCA-7223-4F87-BD20-19729ADDFE5B}" type="pres">
      <dgm:prSet presAssocID="{1C4A5B73-11C7-4DAD-83EB-618461F66DB5}" presName="arrowDiagram" presStyleCnt="0">
        <dgm:presLayoutVars>
          <dgm:chMax val="5"/>
          <dgm:dir/>
          <dgm:resizeHandles val="exact"/>
        </dgm:presLayoutVars>
      </dgm:prSet>
      <dgm:spPr/>
    </dgm:pt>
    <dgm:pt modelId="{FE1CAC69-D684-4241-850A-81C7D1F787A1}" type="pres">
      <dgm:prSet presAssocID="{1C4A5B73-11C7-4DAD-83EB-618461F66DB5}" presName="arrow" presStyleLbl="bgShp" presStyleIdx="0" presStyleCnt="1" custScaleX="115091" custLinFactNeighborX="943" custLinFactNeighborY="10398"/>
      <dgm:spPr>
        <a:solidFill>
          <a:schemeClr val="accent5">
            <a:lumMod val="60000"/>
            <a:lumOff val="40000"/>
          </a:schemeClr>
        </a:solidFill>
      </dgm:spPr>
    </dgm:pt>
    <dgm:pt modelId="{E5D40CDA-73F2-4BE1-930A-2B46F4D14D8B}" type="pres">
      <dgm:prSet presAssocID="{1C4A5B73-11C7-4DAD-83EB-618461F66DB5}" presName="arrowDiagram5" presStyleCnt="0"/>
      <dgm:spPr/>
    </dgm:pt>
    <dgm:pt modelId="{41ABC9CC-BFD7-44DD-BE02-FFECE7740B2C}" type="pres">
      <dgm:prSet presAssocID="{FEFA8C4C-B0EF-47A7-83F1-41DAED8D1D19}" presName="bullet5a" presStyleLbl="node1" presStyleIdx="0" presStyleCnt="5" custLinFactY="-49572" custLinFactNeighborX="-98002" custLinFactNeighborY="-100000"/>
      <dgm:spPr/>
    </dgm:pt>
    <dgm:pt modelId="{9E1A0A09-7A0F-437D-9240-5E102E0EFCA2}" type="pres">
      <dgm:prSet presAssocID="{FEFA8C4C-B0EF-47A7-83F1-41DAED8D1D19}" presName="textBox5a" presStyleLbl="revTx" presStyleIdx="0" presStyleCnt="5" custLinFactNeighborX="-17214" custLinFactNeighborY="797">
        <dgm:presLayoutVars>
          <dgm:bulletEnabled val="1"/>
        </dgm:presLayoutVars>
      </dgm:prSet>
      <dgm:spPr/>
    </dgm:pt>
    <dgm:pt modelId="{B67E8BD7-7B8B-448E-B321-2BA40AD66B7C}" type="pres">
      <dgm:prSet presAssocID="{24FBD11B-2986-4A36-9C30-81F7DBCCFB74}" presName="bullet5b" presStyleLbl="node1" presStyleIdx="1" presStyleCnt="5" custLinFactNeighborX="-62605" custLinFactNeighborY="-19773"/>
      <dgm:spPr/>
    </dgm:pt>
    <dgm:pt modelId="{AA32246F-F7AE-44CA-B0B4-E04734C68655}" type="pres">
      <dgm:prSet presAssocID="{24FBD11B-2986-4A36-9C30-81F7DBCCFB74}" presName="textBox5b" presStyleLbl="revTx" presStyleIdx="1" presStyleCnt="5" custScaleX="110558" custScaleY="66054" custLinFactNeighborX="-9470" custLinFactNeighborY="-11720">
        <dgm:presLayoutVars>
          <dgm:bulletEnabled val="1"/>
        </dgm:presLayoutVars>
      </dgm:prSet>
      <dgm:spPr/>
    </dgm:pt>
    <dgm:pt modelId="{2952C212-BD6F-43E8-AD5D-CD9DFC7B59FA}" type="pres">
      <dgm:prSet presAssocID="{91201A43-5AF2-476E-A36D-A58779008984}" presName="bullet5c" presStyleLbl="node1" presStyleIdx="2" presStyleCnt="5" custLinFactNeighborX="-46949" custLinFactNeighborY="17297"/>
      <dgm:spPr/>
    </dgm:pt>
    <dgm:pt modelId="{7A635685-A316-41DE-920F-E98FE000D711}" type="pres">
      <dgm:prSet presAssocID="{91201A43-5AF2-476E-A36D-A58779008984}" presName="textBox5c" presStyleLbl="revTx" presStyleIdx="2" presStyleCnt="5" custScaleY="87372" custLinFactNeighborX="-10505" custLinFactNeighborY="3903">
        <dgm:presLayoutVars>
          <dgm:bulletEnabled val="1"/>
        </dgm:presLayoutVars>
      </dgm:prSet>
      <dgm:spPr/>
    </dgm:pt>
    <dgm:pt modelId="{2879C1A7-AEB1-4C20-97C3-1BA9BC8CA0D9}" type="pres">
      <dgm:prSet presAssocID="{AD89EAA1-528C-4984-8A45-3293BFBAC24F}" presName="bullet5d" presStyleLbl="node1" presStyleIdx="3" presStyleCnt="5" custLinFactNeighborX="-36347" custLinFactNeighborY="13391"/>
      <dgm:spPr/>
    </dgm:pt>
    <dgm:pt modelId="{60270529-8459-4E83-AE8E-40F17A6711B9}" type="pres">
      <dgm:prSet presAssocID="{AD89EAA1-528C-4984-8A45-3293BFBAC24F}" presName="textBox5d" presStyleLbl="revTx" presStyleIdx="3" presStyleCnt="5" custScaleX="107159" custScaleY="83246" custLinFactNeighborX="-2160" custLinFactNeighborY="4351">
        <dgm:presLayoutVars>
          <dgm:bulletEnabled val="1"/>
        </dgm:presLayoutVars>
      </dgm:prSet>
      <dgm:spPr/>
    </dgm:pt>
    <dgm:pt modelId="{0BEFC36E-7052-4154-8271-C662B71E5D5F}" type="pres">
      <dgm:prSet presAssocID="{0BFEDE84-201D-4F6F-9E13-5E4657EA8BBB}" presName="bullet5e" presStyleLbl="node1" presStyleIdx="4" presStyleCnt="5" custLinFactNeighborX="-28538" custLinFactNeighborY="10514"/>
      <dgm:spPr/>
    </dgm:pt>
    <dgm:pt modelId="{AC2346E7-8D92-4D5D-9A3C-3829D8ADF3E6}" type="pres">
      <dgm:prSet presAssocID="{0BFEDE84-201D-4F6F-9E13-5E4657EA8BBB}" presName="textBox5e" presStyleLbl="revTx" presStyleIdx="4" presStyleCnt="5" custScaleX="122332" custScaleY="75250" custLinFactNeighborX="1825" custLinFactNeighborY="2480">
        <dgm:presLayoutVars>
          <dgm:bulletEnabled val="1"/>
        </dgm:presLayoutVars>
      </dgm:prSet>
      <dgm:spPr/>
    </dgm:pt>
  </dgm:ptLst>
  <dgm:cxnLst>
    <dgm:cxn modelId="{ADF51B11-5FC9-4891-8D2F-B8EE1F46BC83}" type="presOf" srcId="{24FBD11B-2986-4A36-9C30-81F7DBCCFB74}" destId="{AA32246F-F7AE-44CA-B0B4-E04734C68655}" srcOrd="0" destOrd="0" presId="urn:microsoft.com/office/officeart/2005/8/layout/arrow2"/>
    <dgm:cxn modelId="{E5B7E417-E713-468B-A40A-1F75743422DA}" srcId="{1C4A5B73-11C7-4DAD-83EB-618461F66DB5}" destId="{FEFA8C4C-B0EF-47A7-83F1-41DAED8D1D19}" srcOrd="0" destOrd="0" parTransId="{F3BC7329-6CA0-4EA4-9FE1-31275BC9D7CA}" sibTransId="{B64B65AA-BC29-4D4B-9372-85D9897B7971}"/>
    <dgm:cxn modelId="{578A8833-96C3-4E68-9CCD-27C3845B8752}" type="presOf" srcId="{AD89EAA1-528C-4984-8A45-3293BFBAC24F}" destId="{60270529-8459-4E83-AE8E-40F17A6711B9}" srcOrd="0" destOrd="0" presId="urn:microsoft.com/office/officeart/2005/8/layout/arrow2"/>
    <dgm:cxn modelId="{6306E654-0251-41C9-A287-812779720D62}" srcId="{1C4A5B73-11C7-4DAD-83EB-618461F66DB5}" destId="{24FBD11B-2986-4A36-9C30-81F7DBCCFB74}" srcOrd="1" destOrd="0" parTransId="{CCD480A3-A86A-40EA-BDEE-7142B2DB8F78}" sibTransId="{4E28DB53-BC26-4B2D-A39C-FB8B4BB21FBA}"/>
    <dgm:cxn modelId="{917FC488-627A-49EF-8CEB-DA30AE220CC4}" srcId="{1C4A5B73-11C7-4DAD-83EB-618461F66DB5}" destId="{AD89EAA1-528C-4984-8A45-3293BFBAC24F}" srcOrd="3" destOrd="0" parTransId="{052845CD-FC1F-4454-8580-AC61D5CB52F1}" sibTransId="{02FED0F5-397C-41E4-93FA-821CD33CB82E}"/>
    <dgm:cxn modelId="{C0FCEE88-9A6D-46A0-8562-CCE26824D5FA}" type="presOf" srcId="{FEFA8C4C-B0EF-47A7-83F1-41DAED8D1D19}" destId="{9E1A0A09-7A0F-437D-9240-5E102E0EFCA2}" srcOrd="0" destOrd="0" presId="urn:microsoft.com/office/officeart/2005/8/layout/arrow2"/>
    <dgm:cxn modelId="{AD4353AD-928D-4057-8EA8-EF2DAD1CF2E7}" type="presOf" srcId="{91201A43-5AF2-476E-A36D-A58779008984}" destId="{7A635685-A316-41DE-920F-E98FE000D711}" srcOrd="0" destOrd="0" presId="urn:microsoft.com/office/officeart/2005/8/layout/arrow2"/>
    <dgm:cxn modelId="{E6E836D1-0118-4937-9AA6-ED84C339A9F8}" type="presOf" srcId="{1C4A5B73-11C7-4DAD-83EB-618461F66DB5}" destId="{F2410CCA-7223-4F87-BD20-19729ADDFE5B}" srcOrd="0" destOrd="0" presId="urn:microsoft.com/office/officeart/2005/8/layout/arrow2"/>
    <dgm:cxn modelId="{00146BD1-A086-44B1-837E-7A8EC4992253}" srcId="{1C4A5B73-11C7-4DAD-83EB-618461F66DB5}" destId="{0BFEDE84-201D-4F6F-9E13-5E4657EA8BBB}" srcOrd="4" destOrd="0" parTransId="{E3A0EA5E-955D-44FF-8CC3-236C39EAE6F0}" sibTransId="{BCAA45FA-1890-4CD9-A81C-62528D28E36B}"/>
    <dgm:cxn modelId="{A61F67F2-F54A-4E82-9B40-7BE76AE45F56}" type="presOf" srcId="{0BFEDE84-201D-4F6F-9E13-5E4657EA8BBB}" destId="{AC2346E7-8D92-4D5D-9A3C-3829D8ADF3E6}" srcOrd="0" destOrd="0" presId="urn:microsoft.com/office/officeart/2005/8/layout/arrow2"/>
    <dgm:cxn modelId="{A8D8C7FE-B986-475D-91A4-E761F28F4774}" srcId="{1C4A5B73-11C7-4DAD-83EB-618461F66DB5}" destId="{91201A43-5AF2-476E-A36D-A58779008984}" srcOrd="2" destOrd="0" parTransId="{4AF98BD4-CB74-41AB-A0BC-8228D8EF73E2}" sibTransId="{600BB079-70E3-46B0-84FA-9B534F1BAA1D}"/>
    <dgm:cxn modelId="{096F5BA3-38F0-45D4-8A26-4AEB0236E30D}" type="presParOf" srcId="{F2410CCA-7223-4F87-BD20-19729ADDFE5B}" destId="{FE1CAC69-D684-4241-850A-81C7D1F787A1}" srcOrd="0" destOrd="0" presId="urn:microsoft.com/office/officeart/2005/8/layout/arrow2"/>
    <dgm:cxn modelId="{C5F63D43-FADC-434C-B92C-79BD29DD3E55}" type="presParOf" srcId="{F2410CCA-7223-4F87-BD20-19729ADDFE5B}" destId="{E5D40CDA-73F2-4BE1-930A-2B46F4D14D8B}" srcOrd="1" destOrd="0" presId="urn:microsoft.com/office/officeart/2005/8/layout/arrow2"/>
    <dgm:cxn modelId="{7B8AF610-0165-4979-8310-EB6EC457CAE8}" type="presParOf" srcId="{E5D40CDA-73F2-4BE1-930A-2B46F4D14D8B}" destId="{41ABC9CC-BFD7-44DD-BE02-FFECE7740B2C}" srcOrd="0" destOrd="0" presId="urn:microsoft.com/office/officeart/2005/8/layout/arrow2"/>
    <dgm:cxn modelId="{910D55E6-20AC-4320-97F9-79089C7178F6}" type="presParOf" srcId="{E5D40CDA-73F2-4BE1-930A-2B46F4D14D8B}" destId="{9E1A0A09-7A0F-437D-9240-5E102E0EFCA2}" srcOrd="1" destOrd="0" presId="urn:microsoft.com/office/officeart/2005/8/layout/arrow2"/>
    <dgm:cxn modelId="{CE3CAE0F-12D5-4BCB-9E14-F4C17F90CA81}" type="presParOf" srcId="{E5D40CDA-73F2-4BE1-930A-2B46F4D14D8B}" destId="{B67E8BD7-7B8B-448E-B321-2BA40AD66B7C}" srcOrd="2" destOrd="0" presId="urn:microsoft.com/office/officeart/2005/8/layout/arrow2"/>
    <dgm:cxn modelId="{5F5BD239-3846-49D6-A119-C61CEDEDA4CD}" type="presParOf" srcId="{E5D40CDA-73F2-4BE1-930A-2B46F4D14D8B}" destId="{AA32246F-F7AE-44CA-B0B4-E04734C68655}" srcOrd="3" destOrd="0" presId="urn:microsoft.com/office/officeart/2005/8/layout/arrow2"/>
    <dgm:cxn modelId="{EFCE9BF4-60E9-4C16-BE5B-2B64BC6742FB}" type="presParOf" srcId="{E5D40CDA-73F2-4BE1-930A-2B46F4D14D8B}" destId="{2952C212-BD6F-43E8-AD5D-CD9DFC7B59FA}" srcOrd="4" destOrd="0" presId="urn:microsoft.com/office/officeart/2005/8/layout/arrow2"/>
    <dgm:cxn modelId="{262F98A2-9EC4-4788-9B4C-EF9A3888DF4F}" type="presParOf" srcId="{E5D40CDA-73F2-4BE1-930A-2B46F4D14D8B}" destId="{7A635685-A316-41DE-920F-E98FE000D711}" srcOrd="5" destOrd="0" presId="urn:microsoft.com/office/officeart/2005/8/layout/arrow2"/>
    <dgm:cxn modelId="{FEEC0B3F-22A2-4991-99A2-6347DAEF9215}" type="presParOf" srcId="{E5D40CDA-73F2-4BE1-930A-2B46F4D14D8B}" destId="{2879C1A7-AEB1-4C20-97C3-1BA9BC8CA0D9}" srcOrd="6" destOrd="0" presId="urn:microsoft.com/office/officeart/2005/8/layout/arrow2"/>
    <dgm:cxn modelId="{84D4E326-7F34-46A8-A6DE-99EA8814625E}" type="presParOf" srcId="{E5D40CDA-73F2-4BE1-930A-2B46F4D14D8B}" destId="{60270529-8459-4E83-AE8E-40F17A6711B9}" srcOrd="7" destOrd="0" presId="urn:microsoft.com/office/officeart/2005/8/layout/arrow2"/>
    <dgm:cxn modelId="{72895902-F98E-443A-8371-4FF9DA55928E}" type="presParOf" srcId="{E5D40CDA-73F2-4BE1-930A-2B46F4D14D8B}" destId="{0BEFC36E-7052-4154-8271-C662B71E5D5F}" srcOrd="8" destOrd="0" presId="urn:microsoft.com/office/officeart/2005/8/layout/arrow2"/>
    <dgm:cxn modelId="{23F4CC7F-6D78-4592-B6D0-BC2E0FE10CD1}" type="presParOf" srcId="{E5D40CDA-73F2-4BE1-930A-2B46F4D14D8B}" destId="{AC2346E7-8D92-4D5D-9A3C-3829D8ADF3E6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A4D92D-7E41-4B03-BDBB-CB3E43632CFD}" type="doc">
      <dgm:prSet loTypeId="urn:microsoft.com/office/officeart/2005/8/layout/h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62B54F-B859-49C9-8303-74253EEA9DF3}">
      <dgm:prSet phldrT="[Text]"/>
      <dgm:spPr/>
      <dgm:t>
        <a:bodyPr/>
        <a:lstStyle/>
        <a:p>
          <a:r>
            <a:rPr lang="en-US" b="1" dirty="0"/>
            <a:t>Short-term</a:t>
          </a:r>
        </a:p>
      </dgm:t>
    </dgm:pt>
    <dgm:pt modelId="{D1169659-B168-4A18-9E04-4144E23B22F0}" type="parTrans" cxnId="{2093C685-2FC0-440C-9428-0771F4BAA069}">
      <dgm:prSet/>
      <dgm:spPr/>
      <dgm:t>
        <a:bodyPr/>
        <a:lstStyle/>
        <a:p>
          <a:endParaRPr lang="en-US"/>
        </a:p>
      </dgm:t>
    </dgm:pt>
    <dgm:pt modelId="{64DA2B41-7411-4821-A454-371096B9A2C5}" type="sibTrans" cxnId="{2093C685-2FC0-440C-9428-0771F4BAA069}">
      <dgm:prSet/>
      <dgm:spPr/>
      <dgm:t>
        <a:bodyPr/>
        <a:lstStyle/>
        <a:p>
          <a:endParaRPr lang="en-US"/>
        </a:p>
      </dgm:t>
    </dgm:pt>
    <dgm:pt modelId="{73C1C172-969F-42CC-A3F6-31BCB8EA37CC}">
      <dgm:prSet phldrT="[Text]"/>
      <dgm:spPr/>
      <dgm:t>
        <a:bodyPr/>
        <a:lstStyle/>
        <a:p>
          <a:r>
            <a:rPr lang="en-US" dirty="0"/>
            <a:t>Adopt OER definition</a:t>
          </a:r>
        </a:p>
      </dgm:t>
    </dgm:pt>
    <dgm:pt modelId="{2EB6DBA8-6E13-4740-A2AB-BF1EB2952697}" type="parTrans" cxnId="{E55EA7B6-99D6-4B87-8A88-F81B5B357C12}">
      <dgm:prSet/>
      <dgm:spPr/>
      <dgm:t>
        <a:bodyPr/>
        <a:lstStyle/>
        <a:p>
          <a:endParaRPr lang="en-US"/>
        </a:p>
      </dgm:t>
    </dgm:pt>
    <dgm:pt modelId="{C7B601C1-4BC1-4757-83DF-86294F4C7EE0}" type="sibTrans" cxnId="{E55EA7B6-99D6-4B87-8A88-F81B5B357C12}">
      <dgm:prSet/>
      <dgm:spPr/>
      <dgm:t>
        <a:bodyPr/>
        <a:lstStyle/>
        <a:p>
          <a:endParaRPr lang="en-US"/>
        </a:p>
      </dgm:t>
    </dgm:pt>
    <dgm:pt modelId="{D3302724-0AC8-41E5-B96E-2400B84DF9AB}">
      <dgm:prSet phldrT="[Text]"/>
      <dgm:spPr/>
      <dgm:t>
        <a:bodyPr/>
        <a:lstStyle/>
        <a:p>
          <a:r>
            <a:rPr lang="en-US" dirty="0"/>
            <a:t>Establish OER statewide advisory council</a:t>
          </a:r>
        </a:p>
      </dgm:t>
    </dgm:pt>
    <dgm:pt modelId="{D837E21E-9BB7-41FA-91ED-741AE38DCA69}" type="parTrans" cxnId="{C6DC32FE-2652-4957-BFBC-1E86032A6408}">
      <dgm:prSet/>
      <dgm:spPr/>
      <dgm:t>
        <a:bodyPr/>
        <a:lstStyle/>
        <a:p>
          <a:endParaRPr lang="en-US"/>
        </a:p>
      </dgm:t>
    </dgm:pt>
    <dgm:pt modelId="{7E10DE3C-6808-4377-9474-8C896C2D7977}" type="sibTrans" cxnId="{C6DC32FE-2652-4957-BFBC-1E86032A6408}">
      <dgm:prSet/>
      <dgm:spPr/>
      <dgm:t>
        <a:bodyPr/>
        <a:lstStyle/>
        <a:p>
          <a:endParaRPr lang="en-US"/>
        </a:p>
      </dgm:t>
    </dgm:pt>
    <dgm:pt modelId="{4E1101F5-6F7F-41E8-8E7D-DB4CB11A8806}">
      <dgm:prSet phldrT="[Text]"/>
      <dgm:spPr/>
      <dgm:t>
        <a:bodyPr/>
        <a:lstStyle/>
        <a:p>
          <a:r>
            <a:rPr lang="en-US" b="1" dirty="0"/>
            <a:t>Mid-term</a:t>
          </a:r>
        </a:p>
      </dgm:t>
    </dgm:pt>
    <dgm:pt modelId="{2821DE8B-758D-4DF3-97CB-98E334703FFA}" type="parTrans" cxnId="{21025CD2-87B1-4FBE-B4B5-3CAB253FE00F}">
      <dgm:prSet/>
      <dgm:spPr/>
      <dgm:t>
        <a:bodyPr/>
        <a:lstStyle/>
        <a:p>
          <a:endParaRPr lang="en-US"/>
        </a:p>
      </dgm:t>
    </dgm:pt>
    <dgm:pt modelId="{324B2A76-AA96-4824-AA8D-7F85B9055600}" type="sibTrans" cxnId="{21025CD2-87B1-4FBE-B4B5-3CAB253FE00F}">
      <dgm:prSet/>
      <dgm:spPr/>
      <dgm:t>
        <a:bodyPr/>
        <a:lstStyle/>
        <a:p>
          <a:endParaRPr lang="en-US"/>
        </a:p>
      </dgm:t>
    </dgm:pt>
    <dgm:pt modelId="{DB65134A-B5AC-454D-957F-C3B2D66C9C8E}">
      <dgm:prSet phldrT="[Text]"/>
      <dgm:spPr/>
      <dgm:t>
        <a:bodyPr/>
        <a:lstStyle/>
        <a:p>
          <a:r>
            <a:rPr lang="en-US" dirty="0"/>
            <a:t>Provide faculty professional development</a:t>
          </a:r>
        </a:p>
      </dgm:t>
    </dgm:pt>
    <dgm:pt modelId="{9E46344F-B3C0-438B-932D-01DB10E9F9C1}" type="parTrans" cxnId="{C35C9214-ECB8-4BB2-B48B-174B8BEC6460}">
      <dgm:prSet/>
      <dgm:spPr/>
      <dgm:t>
        <a:bodyPr/>
        <a:lstStyle/>
        <a:p>
          <a:endParaRPr lang="en-US"/>
        </a:p>
      </dgm:t>
    </dgm:pt>
    <dgm:pt modelId="{179973B7-31B3-46D6-A07D-A6F9B1160B10}" type="sibTrans" cxnId="{C35C9214-ECB8-4BB2-B48B-174B8BEC6460}">
      <dgm:prSet/>
      <dgm:spPr/>
      <dgm:t>
        <a:bodyPr/>
        <a:lstStyle/>
        <a:p>
          <a:endParaRPr lang="en-US"/>
        </a:p>
      </dgm:t>
    </dgm:pt>
    <dgm:pt modelId="{BBDFD80E-290B-4721-B9A3-3EEFABAC093F}">
      <dgm:prSet phldrT="[Text]"/>
      <dgm:spPr/>
      <dgm:t>
        <a:bodyPr/>
        <a:lstStyle/>
        <a:p>
          <a:r>
            <a:rPr lang="en-US" dirty="0"/>
            <a:t>Use OER for graduate &amp; continuing education</a:t>
          </a:r>
        </a:p>
      </dgm:t>
    </dgm:pt>
    <dgm:pt modelId="{1B65ECD7-36B8-4F3E-AA93-EE19AA8C0811}" type="parTrans" cxnId="{D4793057-BDC7-4DB5-9F66-A7315E7B6F26}">
      <dgm:prSet/>
      <dgm:spPr/>
      <dgm:t>
        <a:bodyPr/>
        <a:lstStyle/>
        <a:p>
          <a:endParaRPr lang="en-US"/>
        </a:p>
      </dgm:t>
    </dgm:pt>
    <dgm:pt modelId="{44F23A30-7D2A-4455-8B3E-B184B13C219E}" type="sibTrans" cxnId="{D4793057-BDC7-4DB5-9F66-A7315E7B6F26}">
      <dgm:prSet/>
      <dgm:spPr/>
      <dgm:t>
        <a:bodyPr/>
        <a:lstStyle/>
        <a:p>
          <a:endParaRPr lang="en-US"/>
        </a:p>
      </dgm:t>
    </dgm:pt>
    <dgm:pt modelId="{460E3FE6-B549-4383-AE15-4C937B1527F5}">
      <dgm:prSet phldrT="[Text]"/>
      <dgm:spPr/>
      <dgm:t>
        <a:bodyPr/>
        <a:lstStyle/>
        <a:p>
          <a:r>
            <a:rPr lang="en-US" b="1" dirty="0"/>
            <a:t>Long-term</a:t>
          </a:r>
        </a:p>
      </dgm:t>
    </dgm:pt>
    <dgm:pt modelId="{91B612F6-5DDE-401F-A450-3E4FA0F98FEE}" type="parTrans" cxnId="{2DA933E5-011B-4624-B21D-CCF855B36865}">
      <dgm:prSet/>
      <dgm:spPr/>
      <dgm:t>
        <a:bodyPr/>
        <a:lstStyle/>
        <a:p>
          <a:endParaRPr lang="en-US"/>
        </a:p>
      </dgm:t>
    </dgm:pt>
    <dgm:pt modelId="{3197A3D3-8D7B-4D52-9813-0E48A020F2AE}" type="sibTrans" cxnId="{2DA933E5-011B-4624-B21D-CCF855B36865}">
      <dgm:prSet/>
      <dgm:spPr/>
      <dgm:t>
        <a:bodyPr/>
        <a:lstStyle/>
        <a:p>
          <a:endParaRPr lang="en-US"/>
        </a:p>
      </dgm:t>
    </dgm:pt>
    <dgm:pt modelId="{22A7C3FA-8657-4120-9E0C-5CD12B0FAE9E}">
      <dgm:prSet phldrT="[Text]"/>
      <dgm:spPr/>
      <dgm:t>
        <a:bodyPr/>
        <a:lstStyle/>
        <a:p>
          <a:r>
            <a:rPr lang="en-US" dirty="0"/>
            <a:t>Increase funding to address campus technology challenges</a:t>
          </a:r>
        </a:p>
      </dgm:t>
    </dgm:pt>
    <dgm:pt modelId="{1F036AB2-BDDD-4BB2-9A4F-F3B77075780D}" type="parTrans" cxnId="{D09828AA-63EE-4D1A-B53E-E6D2855D65C0}">
      <dgm:prSet/>
      <dgm:spPr/>
      <dgm:t>
        <a:bodyPr/>
        <a:lstStyle/>
        <a:p>
          <a:endParaRPr lang="en-US"/>
        </a:p>
      </dgm:t>
    </dgm:pt>
    <dgm:pt modelId="{8FEA61C6-5906-46E7-A81B-C07761D4631C}" type="sibTrans" cxnId="{D09828AA-63EE-4D1A-B53E-E6D2855D65C0}">
      <dgm:prSet/>
      <dgm:spPr/>
      <dgm:t>
        <a:bodyPr/>
        <a:lstStyle/>
        <a:p>
          <a:endParaRPr lang="en-US"/>
        </a:p>
      </dgm:t>
    </dgm:pt>
    <dgm:pt modelId="{7B09EAF9-9A76-482F-909A-71A9D574E59B}">
      <dgm:prSet phldrT="[Text]"/>
      <dgm:spPr/>
      <dgm:t>
        <a:bodyPr/>
        <a:lstStyle/>
        <a:p>
          <a:endParaRPr lang="en-US" dirty="0"/>
        </a:p>
      </dgm:t>
    </dgm:pt>
    <dgm:pt modelId="{F55C8D7E-9626-48ED-976E-4195F39FED6C}" type="parTrans" cxnId="{3305D8AB-FC3A-48A5-8326-D087F03BB4C1}">
      <dgm:prSet/>
      <dgm:spPr/>
      <dgm:t>
        <a:bodyPr/>
        <a:lstStyle/>
        <a:p>
          <a:endParaRPr lang="en-US"/>
        </a:p>
      </dgm:t>
    </dgm:pt>
    <dgm:pt modelId="{008EFACF-25BE-4B9C-A457-CAB889F81B5E}" type="sibTrans" cxnId="{3305D8AB-FC3A-48A5-8326-D087F03BB4C1}">
      <dgm:prSet/>
      <dgm:spPr/>
      <dgm:t>
        <a:bodyPr/>
        <a:lstStyle/>
        <a:p>
          <a:endParaRPr lang="en-US"/>
        </a:p>
      </dgm:t>
    </dgm:pt>
    <dgm:pt modelId="{30B968B9-0D6B-4A51-88A7-FB7F428C60F1}">
      <dgm:prSet phldrT="[Text]"/>
      <dgm:spPr/>
      <dgm:t>
        <a:bodyPr/>
        <a:lstStyle/>
        <a:p>
          <a:r>
            <a:rPr lang="en-US" dirty="0"/>
            <a:t>Designate statewide OER coordinator</a:t>
          </a:r>
        </a:p>
      </dgm:t>
    </dgm:pt>
    <dgm:pt modelId="{81816C6A-2B83-4965-9732-30B91807C7BD}" type="parTrans" cxnId="{1FADF0FA-804D-4860-AC70-4C0F76461085}">
      <dgm:prSet/>
      <dgm:spPr/>
      <dgm:t>
        <a:bodyPr/>
        <a:lstStyle/>
        <a:p>
          <a:endParaRPr lang="en-US"/>
        </a:p>
      </dgm:t>
    </dgm:pt>
    <dgm:pt modelId="{1E212FD2-0E0F-46E7-9ED6-AE4812565111}" type="sibTrans" cxnId="{1FADF0FA-804D-4860-AC70-4C0F76461085}">
      <dgm:prSet/>
      <dgm:spPr/>
      <dgm:t>
        <a:bodyPr/>
        <a:lstStyle/>
        <a:p>
          <a:endParaRPr lang="en-US"/>
        </a:p>
      </dgm:t>
    </dgm:pt>
    <dgm:pt modelId="{41C8DD91-9ACD-4A3D-B5B6-37ACC0B243B0}">
      <dgm:prSet phldrT="[Text]"/>
      <dgm:spPr/>
      <dgm:t>
        <a:bodyPr/>
        <a:lstStyle/>
        <a:p>
          <a:r>
            <a:rPr lang="en-US" dirty="0"/>
            <a:t>Identify OER courses in course management systems</a:t>
          </a:r>
        </a:p>
      </dgm:t>
    </dgm:pt>
    <dgm:pt modelId="{FC127265-7FC2-4775-8341-EF14D170F703}" type="parTrans" cxnId="{29F29F3C-90AD-4CD9-BA02-995D648C745A}">
      <dgm:prSet/>
      <dgm:spPr/>
      <dgm:t>
        <a:bodyPr/>
        <a:lstStyle/>
        <a:p>
          <a:endParaRPr lang="en-US"/>
        </a:p>
      </dgm:t>
    </dgm:pt>
    <dgm:pt modelId="{6AC9C8CF-5C7C-419E-A273-9AE7496CCBCE}" type="sibTrans" cxnId="{29F29F3C-90AD-4CD9-BA02-995D648C745A}">
      <dgm:prSet/>
      <dgm:spPr/>
      <dgm:t>
        <a:bodyPr/>
        <a:lstStyle/>
        <a:p>
          <a:endParaRPr lang="en-US"/>
        </a:p>
      </dgm:t>
    </dgm:pt>
    <dgm:pt modelId="{31F07642-E8FC-4A68-AEA2-FEF5CB08A785}">
      <dgm:prSet phldrT="[Text]"/>
      <dgm:spPr/>
      <dgm:t>
        <a:bodyPr/>
        <a:lstStyle/>
        <a:p>
          <a:r>
            <a:rPr lang="en-US" dirty="0"/>
            <a:t>Continue to encourage student advocacy</a:t>
          </a:r>
        </a:p>
      </dgm:t>
    </dgm:pt>
    <dgm:pt modelId="{63BC7172-E1C6-4772-8D08-37140799F5F2}" type="parTrans" cxnId="{343DD4DB-C8FF-4C99-BA8E-525C81D11ADB}">
      <dgm:prSet/>
      <dgm:spPr/>
      <dgm:t>
        <a:bodyPr/>
        <a:lstStyle/>
        <a:p>
          <a:endParaRPr lang="en-US"/>
        </a:p>
      </dgm:t>
    </dgm:pt>
    <dgm:pt modelId="{3542BCDA-387E-4594-9D66-23034D0DC6BC}" type="sibTrans" cxnId="{343DD4DB-C8FF-4C99-BA8E-525C81D11ADB}">
      <dgm:prSet/>
      <dgm:spPr/>
      <dgm:t>
        <a:bodyPr/>
        <a:lstStyle/>
        <a:p>
          <a:endParaRPr lang="en-US"/>
        </a:p>
      </dgm:t>
    </dgm:pt>
    <dgm:pt modelId="{9756785F-9EB7-4F57-8021-77BCB8F29378}">
      <dgm:prSet phldrT="[Text]"/>
      <dgm:spPr/>
      <dgm:t>
        <a:bodyPr/>
        <a:lstStyle/>
        <a:p>
          <a:r>
            <a:rPr lang="en-US" dirty="0"/>
            <a:t>Expand and establish a unified statewide OER repository</a:t>
          </a:r>
        </a:p>
      </dgm:t>
    </dgm:pt>
    <dgm:pt modelId="{783B949A-96B2-48BF-88F3-1643CD243F6B}" type="parTrans" cxnId="{48EB18A8-EE1D-4DAE-A1BC-174CDEAAC419}">
      <dgm:prSet/>
      <dgm:spPr/>
      <dgm:t>
        <a:bodyPr/>
        <a:lstStyle/>
        <a:p>
          <a:endParaRPr lang="en-US"/>
        </a:p>
      </dgm:t>
    </dgm:pt>
    <dgm:pt modelId="{08A9AF1B-17C3-4AFB-B5BA-1C346E01086D}" type="sibTrans" cxnId="{48EB18A8-EE1D-4DAE-A1BC-174CDEAAC419}">
      <dgm:prSet/>
      <dgm:spPr/>
      <dgm:t>
        <a:bodyPr/>
        <a:lstStyle/>
        <a:p>
          <a:endParaRPr lang="en-US"/>
        </a:p>
      </dgm:t>
    </dgm:pt>
    <dgm:pt modelId="{6582CEDB-9562-470A-AD3C-C2B4DE4339BE}">
      <dgm:prSet phldrT="[Text]"/>
      <dgm:spPr/>
      <dgm:t>
        <a:bodyPr/>
        <a:lstStyle/>
        <a:p>
          <a:r>
            <a:rPr lang="en-US" dirty="0"/>
            <a:t>Encourage the consideration of OER in faculty tenure &amp; promotion</a:t>
          </a:r>
        </a:p>
      </dgm:t>
    </dgm:pt>
    <dgm:pt modelId="{6E71220A-DA43-401C-A274-4BAA678AF40F}" type="parTrans" cxnId="{495E4DBC-90D5-47B1-8F7B-6F4FBA6ECA6B}">
      <dgm:prSet/>
      <dgm:spPr/>
      <dgm:t>
        <a:bodyPr/>
        <a:lstStyle/>
        <a:p>
          <a:endParaRPr lang="en-US"/>
        </a:p>
      </dgm:t>
    </dgm:pt>
    <dgm:pt modelId="{70D82CCA-7BCA-4D39-BD86-B36EF19332C9}" type="sibTrans" cxnId="{495E4DBC-90D5-47B1-8F7B-6F4FBA6ECA6B}">
      <dgm:prSet/>
      <dgm:spPr/>
      <dgm:t>
        <a:bodyPr/>
        <a:lstStyle/>
        <a:p>
          <a:endParaRPr lang="en-US"/>
        </a:p>
      </dgm:t>
    </dgm:pt>
    <dgm:pt modelId="{AC2A04FF-1159-4B14-A8F0-0626879203FF}" type="pres">
      <dgm:prSet presAssocID="{6AA4D92D-7E41-4B03-BDBB-CB3E43632CFD}" presName="Name0" presStyleCnt="0">
        <dgm:presLayoutVars>
          <dgm:dir/>
          <dgm:animLvl val="lvl"/>
          <dgm:resizeHandles val="exact"/>
        </dgm:presLayoutVars>
      </dgm:prSet>
      <dgm:spPr/>
    </dgm:pt>
    <dgm:pt modelId="{7920EBEA-3424-4AE5-8116-0B1DC3516823}" type="pres">
      <dgm:prSet presAssocID="{E962B54F-B859-49C9-8303-74253EEA9DF3}" presName="composite" presStyleCnt="0"/>
      <dgm:spPr/>
    </dgm:pt>
    <dgm:pt modelId="{7F110741-87DC-4A3A-A590-C6D879980A97}" type="pres">
      <dgm:prSet presAssocID="{E962B54F-B859-49C9-8303-74253EEA9DF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D28FD08-6D32-4A43-A3A7-D2A7AF4096BA}" type="pres">
      <dgm:prSet presAssocID="{E962B54F-B859-49C9-8303-74253EEA9DF3}" presName="desTx" presStyleLbl="alignAccFollowNode1" presStyleIdx="0" presStyleCnt="3">
        <dgm:presLayoutVars>
          <dgm:bulletEnabled val="1"/>
        </dgm:presLayoutVars>
      </dgm:prSet>
      <dgm:spPr/>
    </dgm:pt>
    <dgm:pt modelId="{50DB9036-A447-4F4D-B766-30DB1FC34F40}" type="pres">
      <dgm:prSet presAssocID="{64DA2B41-7411-4821-A454-371096B9A2C5}" presName="space" presStyleCnt="0"/>
      <dgm:spPr/>
    </dgm:pt>
    <dgm:pt modelId="{F495CC0A-80AB-4C6C-9EE2-A0D2E9AA027A}" type="pres">
      <dgm:prSet presAssocID="{4E1101F5-6F7F-41E8-8E7D-DB4CB11A8806}" presName="composite" presStyleCnt="0"/>
      <dgm:spPr/>
    </dgm:pt>
    <dgm:pt modelId="{07910642-4694-41EE-8BE7-0C836B6F3D4D}" type="pres">
      <dgm:prSet presAssocID="{4E1101F5-6F7F-41E8-8E7D-DB4CB11A880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8AE4F35-4FF1-4FA7-8AE9-55B4B5BE1C61}" type="pres">
      <dgm:prSet presAssocID="{4E1101F5-6F7F-41E8-8E7D-DB4CB11A8806}" presName="desTx" presStyleLbl="alignAccFollowNode1" presStyleIdx="1" presStyleCnt="3">
        <dgm:presLayoutVars>
          <dgm:bulletEnabled val="1"/>
        </dgm:presLayoutVars>
      </dgm:prSet>
      <dgm:spPr/>
    </dgm:pt>
    <dgm:pt modelId="{3C51C5C9-9379-48B6-9007-5439ABB77CA2}" type="pres">
      <dgm:prSet presAssocID="{324B2A76-AA96-4824-AA8D-7F85B9055600}" presName="space" presStyleCnt="0"/>
      <dgm:spPr/>
    </dgm:pt>
    <dgm:pt modelId="{06AEAF29-D4D6-43E9-91F3-1C3774B55F9A}" type="pres">
      <dgm:prSet presAssocID="{460E3FE6-B549-4383-AE15-4C937B1527F5}" presName="composite" presStyleCnt="0"/>
      <dgm:spPr/>
    </dgm:pt>
    <dgm:pt modelId="{17D7BBE8-83AD-4C6F-88AA-5FC9DD3352FD}" type="pres">
      <dgm:prSet presAssocID="{460E3FE6-B549-4383-AE15-4C937B1527F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D3468B0-C77B-4BDB-A4CD-147538C250E0}" type="pres">
      <dgm:prSet presAssocID="{460E3FE6-B549-4383-AE15-4C937B1527F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CC4530C-8A50-4C76-A774-9E196BAC9099}" type="presOf" srcId="{30B968B9-0D6B-4A51-88A7-FB7F428C60F1}" destId="{3D28FD08-6D32-4A43-A3A7-D2A7AF4096BA}" srcOrd="0" destOrd="2" presId="urn:microsoft.com/office/officeart/2005/8/layout/hList1"/>
    <dgm:cxn modelId="{C35C9214-ECB8-4BB2-B48B-174B8BEC6460}" srcId="{4E1101F5-6F7F-41E8-8E7D-DB4CB11A8806}" destId="{DB65134A-B5AC-454D-957F-C3B2D66C9C8E}" srcOrd="0" destOrd="0" parTransId="{9E46344F-B3C0-438B-932D-01DB10E9F9C1}" sibTransId="{179973B7-31B3-46D6-A07D-A6F9B1160B10}"/>
    <dgm:cxn modelId="{DEF47F1F-A274-4FCC-AB3F-9C5047D46DD9}" type="presOf" srcId="{7B09EAF9-9A76-482F-909A-71A9D574E59B}" destId="{3D28FD08-6D32-4A43-A3A7-D2A7AF4096BA}" srcOrd="0" destOrd="5" presId="urn:microsoft.com/office/officeart/2005/8/layout/hList1"/>
    <dgm:cxn modelId="{1261AB21-0123-4E33-ADF7-EAA11D843E41}" type="presOf" srcId="{41C8DD91-9ACD-4A3D-B5B6-37ACC0B243B0}" destId="{3D28FD08-6D32-4A43-A3A7-D2A7AF4096BA}" srcOrd="0" destOrd="3" presId="urn:microsoft.com/office/officeart/2005/8/layout/hList1"/>
    <dgm:cxn modelId="{A791442C-D523-43F2-9474-51D12D087CD9}" type="presOf" srcId="{9756785F-9EB7-4F57-8021-77BCB8F29378}" destId="{98AE4F35-4FF1-4FA7-8AE9-55B4B5BE1C61}" srcOrd="0" destOrd="2" presId="urn:microsoft.com/office/officeart/2005/8/layout/hList1"/>
    <dgm:cxn modelId="{16161A2F-5BCD-42A5-A9C0-9EE6B7C02B68}" type="presOf" srcId="{31F07642-E8FC-4A68-AEA2-FEF5CB08A785}" destId="{3D28FD08-6D32-4A43-A3A7-D2A7AF4096BA}" srcOrd="0" destOrd="4" presId="urn:microsoft.com/office/officeart/2005/8/layout/hList1"/>
    <dgm:cxn modelId="{A2A98B3C-6C6E-4DED-A705-BA8167467D18}" type="presOf" srcId="{BBDFD80E-290B-4721-B9A3-3EEFABAC093F}" destId="{98AE4F35-4FF1-4FA7-8AE9-55B4B5BE1C61}" srcOrd="0" destOrd="1" presId="urn:microsoft.com/office/officeart/2005/8/layout/hList1"/>
    <dgm:cxn modelId="{29F29F3C-90AD-4CD9-BA02-995D648C745A}" srcId="{E962B54F-B859-49C9-8303-74253EEA9DF3}" destId="{41C8DD91-9ACD-4A3D-B5B6-37ACC0B243B0}" srcOrd="3" destOrd="0" parTransId="{FC127265-7FC2-4775-8341-EF14D170F703}" sibTransId="{6AC9C8CF-5C7C-419E-A273-9AE7496CCBCE}"/>
    <dgm:cxn modelId="{DE0F424B-0065-4885-A042-2BC9DF9C3D9C}" type="presOf" srcId="{D3302724-0AC8-41E5-B96E-2400B84DF9AB}" destId="{3D28FD08-6D32-4A43-A3A7-D2A7AF4096BA}" srcOrd="0" destOrd="1" presId="urn:microsoft.com/office/officeart/2005/8/layout/hList1"/>
    <dgm:cxn modelId="{D4793057-BDC7-4DB5-9F66-A7315E7B6F26}" srcId="{4E1101F5-6F7F-41E8-8E7D-DB4CB11A8806}" destId="{BBDFD80E-290B-4721-B9A3-3EEFABAC093F}" srcOrd="1" destOrd="0" parTransId="{1B65ECD7-36B8-4F3E-AA93-EE19AA8C0811}" sibTransId="{44F23A30-7D2A-4455-8B3E-B184B13C219E}"/>
    <dgm:cxn modelId="{54460958-5531-497A-A01D-44810D8154BA}" type="presOf" srcId="{4E1101F5-6F7F-41E8-8E7D-DB4CB11A8806}" destId="{07910642-4694-41EE-8BE7-0C836B6F3D4D}" srcOrd="0" destOrd="0" presId="urn:microsoft.com/office/officeart/2005/8/layout/hList1"/>
    <dgm:cxn modelId="{2093C685-2FC0-440C-9428-0771F4BAA069}" srcId="{6AA4D92D-7E41-4B03-BDBB-CB3E43632CFD}" destId="{E962B54F-B859-49C9-8303-74253EEA9DF3}" srcOrd="0" destOrd="0" parTransId="{D1169659-B168-4A18-9E04-4144E23B22F0}" sibTransId="{64DA2B41-7411-4821-A454-371096B9A2C5}"/>
    <dgm:cxn modelId="{301A7B89-8329-4144-B813-AFD55B4EAF75}" type="presOf" srcId="{6AA4D92D-7E41-4B03-BDBB-CB3E43632CFD}" destId="{AC2A04FF-1159-4B14-A8F0-0626879203FF}" srcOrd="0" destOrd="0" presId="urn:microsoft.com/office/officeart/2005/8/layout/hList1"/>
    <dgm:cxn modelId="{91DA37A1-2DDC-484C-A801-33F7A384ACE2}" type="presOf" srcId="{DB65134A-B5AC-454D-957F-C3B2D66C9C8E}" destId="{98AE4F35-4FF1-4FA7-8AE9-55B4B5BE1C61}" srcOrd="0" destOrd="0" presId="urn:microsoft.com/office/officeart/2005/8/layout/hList1"/>
    <dgm:cxn modelId="{BB9FBCA1-3606-4F7D-8305-C1F7CB4B0B8F}" type="presOf" srcId="{22A7C3FA-8657-4120-9E0C-5CD12B0FAE9E}" destId="{5D3468B0-C77B-4BDB-A4CD-147538C250E0}" srcOrd="0" destOrd="0" presId="urn:microsoft.com/office/officeart/2005/8/layout/hList1"/>
    <dgm:cxn modelId="{48EB18A8-EE1D-4DAE-A1BC-174CDEAAC419}" srcId="{4E1101F5-6F7F-41E8-8E7D-DB4CB11A8806}" destId="{9756785F-9EB7-4F57-8021-77BCB8F29378}" srcOrd="2" destOrd="0" parTransId="{783B949A-96B2-48BF-88F3-1643CD243F6B}" sibTransId="{08A9AF1B-17C3-4AFB-B5BA-1C346E01086D}"/>
    <dgm:cxn modelId="{D09828AA-63EE-4D1A-B53E-E6D2855D65C0}" srcId="{460E3FE6-B549-4383-AE15-4C937B1527F5}" destId="{22A7C3FA-8657-4120-9E0C-5CD12B0FAE9E}" srcOrd="0" destOrd="0" parTransId="{1F036AB2-BDDD-4BB2-9A4F-F3B77075780D}" sibTransId="{8FEA61C6-5906-46E7-A81B-C07761D4631C}"/>
    <dgm:cxn modelId="{3305D8AB-FC3A-48A5-8326-D087F03BB4C1}" srcId="{E962B54F-B859-49C9-8303-74253EEA9DF3}" destId="{7B09EAF9-9A76-482F-909A-71A9D574E59B}" srcOrd="5" destOrd="0" parTransId="{F55C8D7E-9626-48ED-976E-4195F39FED6C}" sibTransId="{008EFACF-25BE-4B9C-A457-CAB889F81B5E}"/>
    <dgm:cxn modelId="{E55EA7B6-99D6-4B87-8A88-F81B5B357C12}" srcId="{E962B54F-B859-49C9-8303-74253EEA9DF3}" destId="{73C1C172-969F-42CC-A3F6-31BCB8EA37CC}" srcOrd="0" destOrd="0" parTransId="{2EB6DBA8-6E13-4740-A2AB-BF1EB2952697}" sibTransId="{C7B601C1-4BC1-4757-83DF-86294F4C7EE0}"/>
    <dgm:cxn modelId="{495E4DBC-90D5-47B1-8F7B-6F4FBA6ECA6B}" srcId="{460E3FE6-B549-4383-AE15-4C937B1527F5}" destId="{6582CEDB-9562-470A-AD3C-C2B4DE4339BE}" srcOrd="1" destOrd="0" parTransId="{6E71220A-DA43-401C-A274-4BAA678AF40F}" sibTransId="{70D82CCA-7BCA-4D39-BD86-B36EF19332C9}"/>
    <dgm:cxn modelId="{04894EC4-EB83-40C7-A9A4-649D51CA8E76}" type="presOf" srcId="{460E3FE6-B549-4383-AE15-4C937B1527F5}" destId="{17D7BBE8-83AD-4C6F-88AA-5FC9DD3352FD}" srcOrd="0" destOrd="0" presId="urn:microsoft.com/office/officeart/2005/8/layout/hList1"/>
    <dgm:cxn modelId="{21025CD2-87B1-4FBE-B4B5-3CAB253FE00F}" srcId="{6AA4D92D-7E41-4B03-BDBB-CB3E43632CFD}" destId="{4E1101F5-6F7F-41E8-8E7D-DB4CB11A8806}" srcOrd="1" destOrd="0" parTransId="{2821DE8B-758D-4DF3-97CB-98E334703FFA}" sibTransId="{324B2A76-AA96-4824-AA8D-7F85B9055600}"/>
    <dgm:cxn modelId="{8EB2DFD4-C3FC-4A42-9500-483440B0DD3D}" type="presOf" srcId="{E962B54F-B859-49C9-8303-74253EEA9DF3}" destId="{7F110741-87DC-4A3A-A590-C6D879980A97}" srcOrd="0" destOrd="0" presId="urn:microsoft.com/office/officeart/2005/8/layout/hList1"/>
    <dgm:cxn modelId="{E7B773D8-ABC8-461A-99F7-F87AEDEA9305}" type="presOf" srcId="{73C1C172-969F-42CC-A3F6-31BCB8EA37CC}" destId="{3D28FD08-6D32-4A43-A3A7-D2A7AF4096BA}" srcOrd="0" destOrd="0" presId="urn:microsoft.com/office/officeart/2005/8/layout/hList1"/>
    <dgm:cxn modelId="{343DD4DB-C8FF-4C99-BA8E-525C81D11ADB}" srcId="{E962B54F-B859-49C9-8303-74253EEA9DF3}" destId="{31F07642-E8FC-4A68-AEA2-FEF5CB08A785}" srcOrd="4" destOrd="0" parTransId="{63BC7172-E1C6-4772-8D08-37140799F5F2}" sibTransId="{3542BCDA-387E-4594-9D66-23034D0DC6BC}"/>
    <dgm:cxn modelId="{2DA933E5-011B-4624-B21D-CCF855B36865}" srcId="{6AA4D92D-7E41-4B03-BDBB-CB3E43632CFD}" destId="{460E3FE6-B549-4383-AE15-4C937B1527F5}" srcOrd="2" destOrd="0" parTransId="{91B612F6-5DDE-401F-A450-3E4FA0F98FEE}" sibTransId="{3197A3D3-8D7B-4D52-9813-0E48A020F2AE}"/>
    <dgm:cxn modelId="{168EB0F3-15A3-4A5A-AC63-BD7CF083F22E}" type="presOf" srcId="{6582CEDB-9562-470A-AD3C-C2B4DE4339BE}" destId="{5D3468B0-C77B-4BDB-A4CD-147538C250E0}" srcOrd="0" destOrd="1" presId="urn:microsoft.com/office/officeart/2005/8/layout/hList1"/>
    <dgm:cxn modelId="{1FADF0FA-804D-4860-AC70-4C0F76461085}" srcId="{E962B54F-B859-49C9-8303-74253EEA9DF3}" destId="{30B968B9-0D6B-4A51-88A7-FB7F428C60F1}" srcOrd="2" destOrd="0" parTransId="{81816C6A-2B83-4965-9732-30B91807C7BD}" sibTransId="{1E212FD2-0E0F-46E7-9ED6-AE4812565111}"/>
    <dgm:cxn modelId="{C6DC32FE-2652-4957-BFBC-1E86032A6408}" srcId="{E962B54F-B859-49C9-8303-74253EEA9DF3}" destId="{D3302724-0AC8-41E5-B96E-2400B84DF9AB}" srcOrd="1" destOrd="0" parTransId="{D837E21E-9BB7-41FA-91ED-741AE38DCA69}" sibTransId="{7E10DE3C-6808-4377-9474-8C896C2D7977}"/>
    <dgm:cxn modelId="{7917614A-5D3D-47C5-BD66-EAC6C21A1243}" type="presParOf" srcId="{AC2A04FF-1159-4B14-A8F0-0626879203FF}" destId="{7920EBEA-3424-4AE5-8116-0B1DC3516823}" srcOrd="0" destOrd="0" presId="urn:microsoft.com/office/officeart/2005/8/layout/hList1"/>
    <dgm:cxn modelId="{9254C0D6-01AA-4676-9011-A25E1B143CD8}" type="presParOf" srcId="{7920EBEA-3424-4AE5-8116-0B1DC3516823}" destId="{7F110741-87DC-4A3A-A590-C6D879980A97}" srcOrd="0" destOrd="0" presId="urn:microsoft.com/office/officeart/2005/8/layout/hList1"/>
    <dgm:cxn modelId="{67EAE4D4-F2CF-47F4-AB79-5348FF68A89F}" type="presParOf" srcId="{7920EBEA-3424-4AE5-8116-0B1DC3516823}" destId="{3D28FD08-6D32-4A43-A3A7-D2A7AF4096BA}" srcOrd="1" destOrd="0" presId="urn:microsoft.com/office/officeart/2005/8/layout/hList1"/>
    <dgm:cxn modelId="{5727E57F-3499-454C-89E5-5019B8226D02}" type="presParOf" srcId="{AC2A04FF-1159-4B14-A8F0-0626879203FF}" destId="{50DB9036-A447-4F4D-B766-30DB1FC34F40}" srcOrd="1" destOrd="0" presId="urn:microsoft.com/office/officeart/2005/8/layout/hList1"/>
    <dgm:cxn modelId="{059E26BA-D28D-4685-94E0-D6F34E941556}" type="presParOf" srcId="{AC2A04FF-1159-4B14-A8F0-0626879203FF}" destId="{F495CC0A-80AB-4C6C-9EE2-A0D2E9AA027A}" srcOrd="2" destOrd="0" presId="urn:microsoft.com/office/officeart/2005/8/layout/hList1"/>
    <dgm:cxn modelId="{620687D0-A586-4E34-AE21-ED92854749B9}" type="presParOf" srcId="{F495CC0A-80AB-4C6C-9EE2-A0D2E9AA027A}" destId="{07910642-4694-41EE-8BE7-0C836B6F3D4D}" srcOrd="0" destOrd="0" presId="urn:microsoft.com/office/officeart/2005/8/layout/hList1"/>
    <dgm:cxn modelId="{F0FD611D-D15E-4C50-B734-D956D9B9BD27}" type="presParOf" srcId="{F495CC0A-80AB-4C6C-9EE2-A0D2E9AA027A}" destId="{98AE4F35-4FF1-4FA7-8AE9-55B4B5BE1C61}" srcOrd="1" destOrd="0" presId="urn:microsoft.com/office/officeart/2005/8/layout/hList1"/>
    <dgm:cxn modelId="{5422313B-C553-4A62-809C-A5FBB1D2000A}" type="presParOf" srcId="{AC2A04FF-1159-4B14-A8F0-0626879203FF}" destId="{3C51C5C9-9379-48B6-9007-5439ABB77CA2}" srcOrd="3" destOrd="0" presId="urn:microsoft.com/office/officeart/2005/8/layout/hList1"/>
    <dgm:cxn modelId="{15A7A16E-183E-40EA-BAB7-CEAAA50E0F1E}" type="presParOf" srcId="{AC2A04FF-1159-4B14-A8F0-0626879203FF}" destId="{06AEAF29-D4D6-43E9-91F3-1C3774B55F9A}" srcOrd="4" destOrd="0" presId="urn:microsoft.com/office/officeart/2005/8/layout/hList1"/>
    <dgm:cxn modelId="{26B7D3B7-9604-4563-947B-CC50BA061B56}" type="presParOf" srcId="{06AEAF29-D4D6-43E9-91F3-1C3774B55F9A}" destId="{17D7BBE8-83AD-4C6F-88AA-5FC9DD3352FD}" srcOrd="0" destOrd="0" presId="urn:microsoft.com/office/officeart/2005/8/layout/hList1"/>
    <dgm:cxn modelId="{31C31EA6-540C-42AA-9CC0-C9C8F449407E}" type="presParOf" srcId="{06AEAF29-D4D6-43E9-91F3-1C3774B55F9A}" destId="{5D3468B0-C77B-4BDB-A4CD-147538C250E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A4D92D-7E41-4B03-BDBB-CB3E43632CFD}" type="doc">
      <dgm:prSet loTypeId="urn:microsoft.com/office/officeart/2005/8/layout/h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62B54F-B859-49C9-8303-74253EEA9DF3}">
      <dgm:prSet phldrT="[Text]"/>
      <dgm:spPr/>
      <dgm:t>
        <a:bodyPr/>
        <a:lstStyle/>
        <a:p>
          <a:r>
            <a:rPr lang="en-US" b="1" dirty="0"/>
            <a:t>Short-term</a:t>
          </a:r>
        </a:p>
      </dgm:t>
    </dgm:pt>
    <dgm:pt modelId="{D1169659-B168-4A18-9E04-4144E23B22F0}" type="parTrans" cxnId="{2093C685-2FC0-440C-9428-0771F4BAA069}">
      <dgm:prSet/>
      <dgm:spPr/>
      <dgm:t>
        <a:bodyPr/>
        <a:lstStyle/>
        <a:p>
          <a:endParaRPr lang="en-US"/>
        </a:p>
      </dgm:t>
    </dgm:pt>
    <dgm:pt modelId="{64DA2B41-7411-4821-A454-371096B9A2C5}" type="sibTrans" cxnId="{2093C685-2FC0-440C-9428-0771F4BAA069}">
      <dgm:prSet/>
      <dgm:spPr/>
      <dgm:t>
        <a:bodyPr/>
        <a:lstStyle/>
        <a:p>
          <a:endParaRPr lang="en-US"/>
        </a:p>
      </dgm:t>
    </dgm:pt>
    <dgm:pt modelId="{73C1C172-969F-42CC-A3F6-31BCB8EA37CC}">
      <dgm:prSet phldrT="[Text]"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Adopt OER definition</a:t>
          </a:r>
        </a:p>
      </dgm:t>
    </dgm:pt>
    <dgm:pt modelId="{2EB6DBA8-6E13-4740-A2AB-BF1EB2952697}" type="parTrans" cxnId="{E55EA7B6-99D6-4B87-8A88-F81B5B357C12}">
      <dgm:prSet/>
      <dgm:spPr/>
      <dgm:t>
        <a:bodyPr/>
        <a:lstStyle/>
        <a:p>
          <a:endParaRPr lang="en-US"/>
        </a:p>
      </dgm:t>
    </dgm:pt>
    <dgm:pt modelId="{C7B601C1-4BC1-4757-83DF-86294F4C7EE0}" type="sibTrans" cxnId="{E55EA7B6-99D6-4B87-8A88-F81B5B357C12}">
      <dgm:prSet/>
      <dgm:spPr/>
      <dgm:t>
        <a:bodyPr/>
        <a:lstStyle/>
        <a:p>
          <a:endParaRPr lang="en-US"/>
        </a:p>
      </dgm:t>
    </dgm:pt>
    <dgm:pt modelId="{D3302724-0AC8-41E5-B96E-2400B84DF9AB}">
      <dgm:prSet phldrT="[Text]"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Establish OER statewide advisory council</a:t>
          </a:r>
        </a:p>
      </dgm:t>
    </dgm:pt>
    <dgm:pt modelId="{D837E21E-9BB7-41FA-91ED-741AE38DCA69}" type="parTrans" cxnId="{C6DC32FE-2652-4957-BFBC-1E86032A6408}">
      <dgm:prSet/>
      <dgm:spPr/>
      <dgm:t>
        <a:bodyPr/>
        <a:lstStyle/>
        <a:p>
          <a:endParaRPr lang="en-US"/>
        </a:p>
      </dgm:t>
    </dgm:pt>
    <dgm:pt modelId="{7E10DE3C-6808-4377-9474-8C896C2D7977}" type="sibTrans" cxnId="{C6DC32FE-2652-4957-BFBC-1E86032A6408}">
      <dgm:prSet/>
      <dgm:spPr/>
      <dgm:t>
        <a:bodyPr/>
        <a:lstStyle/>
        <a:p>
          <a:endParaRPr lang="en-US"/>
        </a:p>
      </dgm:t>
    </dgm:pt>
    <dgm:pt modelId="{4E1101F5-6F7F-41E8-8E7D-DB4CB11A8806}">
      <dgm:prSet phldrT="[Text]"/>
      <dgm:spPr/>
      <dgm:t>
        <a:bodyPr/>
        <a:lstStyle/>
        <a:p>
          <a:r>
            <a:rPr lang="en-US" b="1" dirty="0"/>
            <a:t>Mid-term</a:t>
          </a:r>
        </a:p>
      </dgm:t>
    </dgm:pt>
    <dgm:pt modelId="{2821DE8B-758D-4DF3-97CB-98E334703FFA}" type="parTrans" cxnId="{21025CD2-87B1-4FBE-B4B5-3CAB253FE00F}">
      <dgm:prSet/>
      <dgm:spPr/>
      <dgm:t>
        <a:bodyPr/>
        <a:lstStyle/>
        <a:p>
          <a:endParaRPr lang="en-US"/>
        </a:p>
      </dgm:t>
    </dgm:pt>
    <dgm:pt modelId="{324B2A76-AA96-4824-AA8D-7F85B9055600}" type="sibTrans" cxnId="{21025CD2-87B1-4FBE-B4B5-3CAB253FE00F}">
      <dgm:prSet/>
      <dgm:spPr/>
      <dgm:t>
        <a:bodyPr/>
        <a:lstStyle/>
        <a:p>
          <a:endParaRPr lang="en-US"/>
        </a:p>
      </dgm:t>
    </dgm:pt>
    <dgm:pt modelId="{DB65134A-B5AC-454D-957F-C3B2D66C9C8E}">
      <dgm:prSet phldrT="[Text]"/>
      <dgm:spPr/>
      <dgm:t>
        <a:bodyPr/>
        <a:lstStyle/>
        <a:p>
          <a:r>
            <a:rPr lang="en-US" dirty="0">
              <a:solidFill>
                <a:schemeClr val="accent4">
                  <a:lumMod val="75000"/>
                </a:schemeClr>
              </a:solidFill>
            </a:rPr>
            <a:t>Provide faculty professional development</a:t>
          </a:r>
        </a:p>
      </dgm:t>
    </dgm:pt>
    <dgm:pt modelId="{9E46344F-B3C0-438B-932D-01DB10E9F9C1}" type="parTrans" cxnId="{C35C9214-ECB8-4BB2-B48B-174B8BEC6460}">
      <dgm:prSet/>
      <dgm:spPr/>
      <dgm:t>
        <a:bodyPr/>
        <a:lstStyle/>
        <a:p>
          <a:endParaRPr lang="en-US"/>
        </a:p>
      </dgm:t>
    </dgm:pt>
    <dgm:pt modelId="{179973B7-31B3-46D6-A07D-A6F9B1160B10}" type="sibTrans" cxnId="{C35C9214-ECB8-4BB2-B48B-174B8BEC6460}">
      <dgm:prSet/>
      <dgm:spPr/>
      <dgm:t>
        <a:bodyPr/>
        <a:lstStyle/>
        <a:p>
          <a:endParaRPr lang="en-US"/>
        </a:p>
      </dgm:t>
    </dgm:pt>
    <dgm:pt modelId="{BBDFD80E-290B-4721-B9A3-3EEFABAC093F}">
      <dgm:prSet phldrT="[Text]"/>
      <dgm:spPr/>
      <dgm:t>
        <a:bodyPr/>
        <a:lstStyle/>
        <a:p>
          <a:r>
            <a:rPr lang="en-US" dirty="0">
              <a:solidFill>
                <a:schemeClr val="tx2">
                  <a:lumMod val="50000"/>
                  <a:lumOff val="50000"/>
                </a:schemeClr>
              </a:solidFill>
            </a:rPr>
            <a:t>Use OER for graduate &amp; continuing education</a:t>
          </a:r>
        </a:p>
      </dgm:t>
    </dgm:pt>
    <dgm:pt modelId="{1B65ECD7-36B8-4F3E-AA93-EE19AA8C0811}" type="parTrans" cxnId="{D4793057-BDC7-4DB5-9F66-A7315E7B6F26}">
      <dgm:prSet/>
      <dgm:spPr/>
      <dgm:t>
        <a:bodyPr/>
        <a:lstStyle/>
        <a:p>
          <a:endParaRPr lang="en-US"/>
        </a:p>
      </dgm:t>
    </dgm:pt>
    <dgm:pt modelId="{44F23A30-7D2A-4455-8B3E-B184B13C219E}" type="sibTrans" cxnId="{D4793057-BDC7-4DB5-9F66-A7315E7B6F26}">
      <dgm:prSet/>
      <dgm:spPr/>
      <dgm:t>
        <a:bodyPr/>
        <a:lstStyle/>
        <a:p>
          <a:endParaRPr lang="en-US"/>
        </a:p>
      </dgm:t>
    </dgm:pt>
    <dgm:pt modelId="{460E3FE6-B549-4383-AE15-4C937B1527F5}">
      <dgm:prSet phldrT="[Text]"/>
      <dgm:spPr/>
      <dgm:t>
        <a:bodyPr/>
        <a:lstStyle/>
        <a:p>
          <a:r>
            <a:rPr lang="en-US" b="1" dirty="0"/>
            <a:t>Long-term</a:t>
          </a:r>
        </a:p>
      </dgm:t>
    </dgm:pt>
    <dgm:pt modelId="{91B612F6-5DDE-401F-A450-3E4FA0F98FEE}" type="parTrans" cxnId="{2DA933E5-011B-4624-B21D-CCF855B36865}">
      <dgm:prSet/>
      <dgm:spPr/>
      <dgm:t>
        <a:bodyPr/>
        <a:lstStyle/>
        <a:p>
          <a:endParaRPr lang="en-US"/>
        </a:p>
      </dgm:t>
    </dgm:pt>
    <dgm:pt modelId="{3197A3D3-8D7B-4D52-9813-0E48A020F2AE}" type="sibTrans" cxnId="{2DA933E5-011B-4624-B21D-CCF855B36865}">
      <dgm:prSet/>
      <dgm:spPr/>
      <dgm:t>
        <a:bodyPr/>
        <a:lstStyle/>
        <a:p>
          <a:endParaRPr lang="en-US"/>
        </a:p>
      </dgm:t>
    </dgm:pt>
    <dgm:pt modelId="{22A7C3FA-8657-4120-9E0C-5CD12B0FAE9E}">
      <dgm:prSet phldrT="[Text]"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Increase funding to address campus technology challenges</a:t>
          </a:r>
        </a:p>
      </dgm:t>
    </dgm:pt>
    <dgm:pt modelId="{1F036AB2-BDDD-4BB2-9A4F-F3B77075780D}" type="parTrans" cxnId="{D09828AA-63EE-4D1A-B53E-E6D2855D65C0}">
      <dgm:prSet/>
      <dgm:spPr/>
      <dgm:t>
        <a:bodyPr/>
        <a:lstStyle/>
        <a:p>
          <a:endParaRPr lang="en-US"/>
        </a:p>
      </dgm:t>
    </dgm:pt>
    <dgm:pt modelId="{8FEA61C6-5906-46E7-A81B-C07761D4631C}" type="sibTrans" cxnId="{D09828AA-63EE-4D1A-B53E-E6D2855D65C0}">
      <dgm:prSet/>
      <dgm:spPr/>
      <dgm:t>
        <a:bodyPr/>
        <a:lstStyle/>
        <a:p>
          <a:endParaRPr lang="en-US"/>
        </a:p>
      </dgm:t>
    </dgm:pt>
    <dgm:pt modelId="{7B09EAF9-9A76-482F-909A-71A9D574E59B}">
      <dgm:prSet phldrT="[Text]"/>
      <dgm:spPr/>
      <dgm:t>
        <a:bodyPr/>
        <a:lstStyle/>
        <a:p>
          <a:endParaRPr lang="en-US" dirty="0"/>
        </a:p>
      </dgm:t>
    </dgm:pt>
    <dgm:pt modelId="{F55C8D7E-9626-48ED-976E-4195F39FED6C}" type="parTrans" cxnId="{3305D8AB-FC3A-48A5-8326-D087F03BB4C1}">
      <dgm:prSet/>
      <dgm:spPr/>
      <dgm:t>
        <a:bodyPr/>
        <a:lstStyle/>
        <a:p>
          <a:endParaRPr lang="en-US"/>
        </a:p>
      </dgm:t>
    </dgm:pt>
    <dgm:pt modelId="{008EFACF-25BE-4B9C-A457-CAB889F81B5E}" type="sibTrans" cxnId="{3305D8AB-FC3A-48A5-8326-D087F03BB4C1}">
      <dgm:prSet/>
      <dgm:spPr/>
      <dgm:t>
        <a:bodyPr/>
        <a:lstStyle/>
        <a:p>
          <a:endParaRPr lang="en-US"/>
        </a:p>
      </dgm:t>
    </dgm:pt>
    <dgm:pt modelId="{30B968B9-0D6B-4A51-88A7-FB7F428C60F1}">
      <dgm:prSet phldrT="[Text]"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Designate statewide OER coordinator</a:t>
          </a:r>
        </a:p>
      </dgm:t>
    </dgm:pt>
    <dgm:pt modelId="{81816C6A-2B83-4965-9732-30B91807C7BD}" type="parTrans" cxnId="{1FADF0FA-804D-4860-AC70-4C0F76461085}">
      <dgm:prSet/>
      <dgm:spPr/>
      <dgm:t>
        <a:bodyPr/>
        <a:lstStyle/>
        <a:p>
          <a:endParaRPr lang="en-US"/>
        </a:p>
      </dgm:t>
    </dgm:pt>
    <dgm:pt modelId="{1E212FD2-0E0F-46E7-9ED6-AE4812565111}" type="sibTrans" cxnId="{1FADF0FA-804D-4860-AC70-4C0F76461085}">
      <dgm:prSet/>
      <dgm:spPr/>
      <dgm:t>
        <a:bodyPr/>
        <a:lstStyle/>
        <a:p>
          <a:endParaRPr lang="en-US"/>
        </a:p>
      </dgm:t>
    </dgm:pt>
    <dgm:pt modelId="{41C8DD91-9ACD-4A3D-B5B6-37ACC0B243B0}">
      <dgm:prSet phldrT="[Text]"/>
      <dgm:spPr/>
      <dgm:t>
        <a:bodyPr/>
        <a:lstStyle/>
        <a:p>
          <a:r>
            <a:rPr lang="en-US" dirty="0">
              <a:solidFill>
                <a:schemeClr val="tx2">
                  <a:lumMod val="50000"/>
                  <a:lumOff val="50000"/>
                </a:schemeClr>
              </a:solidFill>
            </a:rPr>
            <a:t>Identify OER courses in course management systems</a:t>
          </a:r>
        </a:p>
      </dgm:t>
    </dgm:pt>
    <dgm:pt modelId="{FC127265-7FC2-4775-8341-EF14D170F703}" type="parTrans" cxnId="{29F29F3C-90AD-4CD9-BA02-995D648C745A}">
      <dgm:prSet/>
      <dgm:spPr/>
      <dgm:t>
        <a:bodyPr/>
        <a:lstStyle/>
        <a:p>
          <a:endParaRPr lang="en-US"/>
        </a:p>
      </dgm:t>
    </dgm:pt>
    <dgm:pt modelId="{6AC9C8CF-5C7C-419E-A273-9AE7496CCBCE}" type="sibTrans" cxnId="{29F29F3C-90AD-4CD9-BA02-995D648C745A}">
      <dgm:prSet/>
      <dgm:spPr/>
      <dgm:t>
        <a:bodyPr/>
        <a:lstStyle/>
        <a:p>
          <a:endParaRPr lang="en-US"/>
        </a:p>
      </dgm:t>
    </dgm:pt>
    <dgm:pt modelId="{31F07642-E8FC-4A68-AEA2-FEF5CB08A785}">
      <dgm:prSet phldrT="[Text]"/>
      <dgm:spPr/>
      <dgm:t>
        <a:bodyPr/>
        <a:lstStyle/>
        <a:p>
          <a:r>
            <a:rPr lang="en-US" dirty="0">
              <a:solidFill>
                <a:schemeClr val="accent4"/>
              </a:solidFill>
            </a:rPr>
            <a:t>Continue to encourage student advocacy</a:t>
          </a:r>
        </a:p>
      </dgm:t>
    </dgm:pt>
    <dgm:pt modelId="{63BC7172-E1C6-4772-8D08-37140799F5F2}" type="parTrans" cxnId="{343DD4DB-C8FF-4C99-BA8E-525C81D11ADB}">
      <dgm:prSet/>
      <dgm:spPr/>
      <dgm:t>
        <a:bodyPr/>
        <a:lstStyle/>
        <a:p>
          <a:endParaRPr lang="en-US"/>
        </a:p>
      </dgm:t>
    </dgm:pt>
    <dgm:pt modelId="{3542BCDA-387E-4594-9D66-23034D0DC6BC}" type="sibTrans" cxnId="{343DD4DB-C8FF-4C99-BA8E-525C81D11ADB}">
      <dgm:prSet/>
      <dgm:spPr/>
      <dgm:t>
        <a:bodyPr/>
        <a:lstStyle/>
        <a:p>
          <a:endParaRPr lang="en-US"/>
        </a:p>
      </dgm:t>
    </dgm:pt>
    <dgm:pt modelId="{9756785F-9EB7-4F57-8021-77BCB8F29378}">
      <dgm:prSet phldrT="[Text]"/>
      <dgm:spPr/>
      <dgm:t>
        <a:bodyPr/>
        <a:lstStyle/>
        <a:p>
          <a:r>
            <a:rPr lang="en-US" dirty="0">
              <a:solidFill>
                <a:schemeClr val="accent4">
                  <a:lumMod val="75000"/>
                </a:schemeClr>
              </a:solidFill>
            </a:rPr>
            <a:t>Expand and establish a unified statewide OER repository</a:t>
          </a:r>
        </a:p>
      </dgm:t>
    </dgm:pt>
    <dgm:pt modelId="{783B949A-96B2-48BF-88F3-1643CD243F6B}" type="parTrans" cxnId="{48EB18A8-EE1D-4DAE-A1BC-174CDEAAC419}">
      <dgm:prSet/>
      <dgm:spPr/>
      <dgm:t>
        <a:bodyPr/>
        <a:lstStyle/>
        <a:p>
          <a:endParaRPr lang="en-US"/>
        </a:p>
      </dgm:t>
    </dgm:pt>
    <dgm:pt modelId="{08A9AF1B-17C3-4AFB-B5BA-1C346E01086D}" type="sibTrans" cxnId="{48EB18A8-EE1D-4DAE-A1BC-174CDEAAC419}">
      <dgm:prSet/>
      <dgm:spPr/>
      <dgm:t>
        <a:bodyPr/>
        <a:lstStyle/>
        <a:p>
          <a:endParaRPr lang="en-US"/>
        </a:p>
      </dgm:t>
    </dgm:pt>
    <dgm:pt modelId="{6582CEDB-9562-470A-AD3C-C2B4DE4339BE}">
      <dgm:prSet phldrT="[Text]"/>
      <dgm:spPr/>
      <dgm:t>
        <a:bodyPr/>
        <a:lstStyle/>
        <a:p>
          <a:r>
            <a:rPr lang="en-US" dirty="0">
              <a:solidFill>
                <a:schemeClr val="accent1"/>
              </a:solidFill>
            </a:rPr>
            <a:t>Encourage the consideration of OER in faculty tenure &amp; promotion</a:t>
          </a:r>
        </a:p>
      </dgm:t>
    </dgm:pt>
    <dgm:pt modelId="{6E71220A-DA43-401C-A274-4BAA678AF40F}" type="parTrans" cxnId="{495E4DBC-90D5-47B1-8F7B-6F4FBA6ECA6B}">
      <dgm:prSet/>
      <dgm:spPr/>
      <dgm:t>
        <a:bodyPr/>
        <a:lstStyle/>
        <a:p>
          <a:endParaRPr lang="en-US"/>
        </a:p>
      </dgm:t>
    </dgm:pt>
    <dgm:pt modelId="{70D82CCA-7BCA-4D39-BD86-B36EF19332C9}" type="sibTrans" cxnId="{495E4DBC-90D5-47B1-8F7B-6F4FBA6ECA6B}">
      <dgm:prSet/>
      <dgm:spPr/>
      <dgm:t>
        <a:bodyPr/>
        <a:lstStyle/>
        <a:p>
          <a:endParaRPr lang="en-US"/>
        </a:p>
      </dgm:t>
    </dgm:pt>
    <dgm:pt modelId="{AC2A04FF-1159-4B14-A8F0-0626879203FF}" type="pres">
      <dgm:prSet presAssocID="{6AA4D92D-7E41-4B03-BDBB-CB3E43632CFD}" presName="Name0" presStyleCnt="0">
        <dgm:presLayoutVars>
          <dgm:dir/>
          <dgm:animLvl val="lvl"/>
          <dgm:resizeHandles val="exact"/>
        </dgm:presLayoutVars>
      </dgm:prSet>
      <dgm:spPr/>
    </dgm:pt>
    <dgm:pt modelId="{7920EBEA-3424-4AE5-8116-0B1DC3516823}" type="pres">
      <dgm:prSet presAssocID="{E962B54F-B859-49C9-8303-74253EEA9DF3}" presName="composite" presStyleCnt="0"/>
      <dgm:spPr/>
    </dgm:pt>
    <dgm:pt modelId="{7F110741-87DC-4A3A-A590-C6D879980A97}" type="pres">
      <dgm:prSet presAssocID="{E962B54F-B859-49C9-8303-74253EEA9DF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D28FD08-6D32-4A43-A3A7-D2A7AF4096BA}" type="pres">
      <dgm:prSet presAssocID="{E962B54F-B859-49C9-8303-74253EEA9DF3}" presName="desTx" presStyleLbl="alignAccFollowNode1" presStyleIdx="0" presStyleCnt="3">
        <dgm:presLayoutVars>
          <dgm:bulletEnabled val="1"/>
        </dgm:presLayoutVars>
      </dgm:prSet>
      <dgm:spPr/>
    </dgm:pt>
    <dgm:pt modelId="{50DB9036-A447-4F4D-B766-30DB1FC34F40}" type="pres">
      <dgm:prSet presAssocID="{64DA2B41-7411-4821-A454-371096B9A2C5}" presName="space" presStyleCnt="0"/>
      <dgm:spPr/>
    </dgm:pt>
    <dgm:pt modelId="{F495CC0A-80AB-4C6C-9EE2-A0D2E9AA027A}" type="pres">
      <dgm:prSet presAssocID="{4E1101F5-6F7F-41E8-8E7D-DB4CB11A8806}" presName="composite" presStyleCnt="0"/>
      <dgm:spPr/>
    </dgm:pt>
    <dgm:pt modelId="{07910642-4694-41EE-8BE7-0C836B6F3D4D}" type="pres">
      <dgm:prSet presAssocID="{4E1101F5-6F7F-41E8-8E7D-DB4CB11A880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8AE4F35-4FF1-4FA7-8AE9-55B4B5BE1C61}" type="pres">
      <dgm:prSet presAssocID="{4E1101F5-6F7F-41E8-8E7D-DB4CB11A8806}" presName="desTx" presStyleLbl="alignAccFollowNode1" presStyleIdx="1" presStyleCnt="3">
        <dgm:presLayoutVars>
          <dgm:bulletEnabled val="1"/>
        </dgm:presLayoutVars>
      </dgm:prSet>
      <dgm:spPr/>
    </dgm:pt>
    <dgm:pt modelId="{3C51C5C9-9379-48B6-9007-5439ABB77CA2}" type="pres">
      <dgm:prSet presAssocID="{324B2A76-AA96-4824-AA8D-7F85B9055600}" presName="space" presStyleCnt="0"/>
      <dgm:spPr/>
    </dgm:pt>
    <dgm:pt modelId="{06AEAF29-D4D6-43E9-91F3-1C3774B55F9A}" type="pres">
      <dgm:prSet presAssocID="{460E3FE6-B549-4383-AE15-4C937B1527F5}" presName="composite" presStyleCnt="0"/>
      <dgm:spPr/>
    </dgm:pt>
    <dgm:pt modelId="{17D7BBE8-83AD-4C6F-88AA-5FC9DD3352FD}" type="pres">
      <dgm:prSet presAssocID="{460E3FE6-B549-4383-AE15-4C937B1527F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D3468B0-C77B-4BDB-A4CD-147538C250E0}" type="pres">
      <dgm:prSet presAssocID="{460E3FE6-B549-4383-AE15-4C937B1527F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CC4530C-8A50-4C76-A774-9E196BAC9099}" type="presOf" srcId="{30B968B9-0D6B-4A51-88A7-FB7F428C60F1}" destId="{3D28FD08-6D32-4A43-A3A7-D2A7AF4096BA}" srcOrd="0" destOrd="2" presId="urn:microsoft.com/office/officeart/2005/8/layout/hList1"/>
    <dgm:cxn modelId="{C35C9214-ECB8-4BB2-B48B-174B8BEC6460}" srcId="{4E1101F5-6F7F-41E8-8E7D-DB4CB11A8806}" destId="{DB65134A-B5AC-454D-957F-C3B2D66C9C8E}" srcOrd="0" destOrd="0" parTransId="{9E46344F-B3C0-438B-932D-01DB10E9F9C1}" sibTransId="{179973B7-31B3-46D6-A07D-A6F9B1160B10}"/>
    <dgm:cxn modelId="{DEF47F1F-A274-4FCC-AB3F-9C5047D46DD9}" type="presOf" srcId="{7B09EAF9-9A76-482F-909A-71A9D574E59B}" destId="{3D28FD08-6D32-4A43-A3A7-D2A7AF4096BA}" srcOrd="0" destOrd="5" presId="urn:microsoft.com/office/officeart/2005/8/layout/hList1"/>
    <dgm:cxn modelId="{1261AB21-0123-4E33-ADF7-EAA11D843E41}" type="presOf" srcId="{41C8DD91-9ACD-4A3D-B5B6-37ACC0B243B0}" destId="{3D28FD08-6D32-4A43-A3A7-D2A7AF4096BA}" srcOrd="0" destOrd="3" presId="urn:microsoft.com/office/officeart/2005/8/layout/hList1"/>
    <dgm:cxn modelId="{A791442C-D523-43F2-9474-51D12D087CD9}" type="presOf" srcId="{9756785F-9EB7-4F57-8021-77BCB8F29378}" destId="{98AE4F35-4FF1-4FA7-8AE9-55B4B5BE1C61}" srcOrd="0" destOrd="2" presId="urn:microsoft.com/office/officeart/2005/8/layout/hList1"/>
    <dgm:cxn modelId="{16161A2F-5BCD-42A5-A9C0-9EE6B7C02B68}" type="presOf" srcId="{31F07642-E8FC-4A68-AEA2-FEF5CB08A785}" destId="{3D28FD08-6D32-4A43-A3A7-D2A7AF4096BA}" srcOrd="0" destOrd="4" presId="urn:microsoft.com/office/officeart/2005/8/layout/hList1"/>
    <dgm:cxn modelId="{A2A98B3C-6C6E-4DED-A705-BA8167467D18}" type="presOf" srcId="{BBDFD80E-290B-4721-B9A3-3EEFABAC093F}" destId="{98AE4F35-4FF1-4FA7-8AE9-55B4B5BE1C61}" srcOrd="0" destOrd="1" presId="urn:microsoft.com/office/officeart/2005/8/layout/hList1"/>
    <dgm:cxn modelId="{29F29F3C-90AD-4CD9-BA02-995D648C745A}" srcId="{E962B54F-B859-49C9-8303-74253EEA9DF3}" destId="{41C8DD91-9ACD-4A3D-B5B6-37ACC0B243B0}" srcOrd="3" destOrd="0" parTransId="{FC127265-7FC2-4775-8341-EF14D170F703}" sibTransId="{6AC9C8CF-5C7C-419E-A273-9AE7496CCBCE}"/>
    <dgm:cxn modelId="{DE0F424B-0065-4885-A042-2BC9DF9C3D9C}" type="presOf" srcId="{D3302724-0AC8-41E5-B96E-2400B84DF9AB}" destId="{3D28FD08-6D32-4A43-A3A7-D2A7AF4096BA}" srcOrd="0" destOrd="1" presId="urn:microsoft.com/office/officeart/2005/8/layout/hList1"/>
    <dgm:cxn modelId="{D4793057-BDC7-4DB5-9F66-A7315E7B6F26}" srcId="{4E1101F5-6F7F-41E8-8E7D-DB4CB11A8806}" destId="{BBDFD80E-290B-4721-B9A3-3EEFABAC093F}" srcOrd="1" destOrd="0" parTransId="{1B65ECD7-36B8-4F3E-AA93-EE19AA8C0811}" sibTransId="{44F23A30-7D2A-4455-8B3E-B184B13C219E}"/>
    <dgm:cxn modelId="{54460958-5531-497A-A01D-44810D8154BA}" type="presOf" srcId="{4E1101F5-6F7F-41E8-8E7D-DB4CB11A8806}" destId="{07910642-4694-41EE-8BE7-0C836B6F3D4D}" srcOrd="0" destOrd="0" presId="urn:microsoft.com/office/officeart/2005/8/layout/hList1"/>
    <dgm:cxn modelId="{2093C685-2FC0-440C-9428-0771F4BAA069}" srcId="{6AA4D92D-7E41-4B03-BDBB-CB3E43632CFD}" destId="{E962B54F-B859-49C9-8303-74253EEA9DF3}" srcOrd="0" destOrd="0" parTransId="{D1169659-B168-4A18-9E04-4144E23B22F0}" sibTransId="{64DA2B41-7411-4821-A454-371096B9A2C5}"/>
    <dgm:cxn modelId="{301A7B89-8329-4144-B813-AFD55B4EAF75}" type="presOf" srcId="{6AA4D92D-7E41-4B03-BDBB-CB3E43632CFD}" destId="{AC2A04FF-1159-4B14-A8F0-0626879203FF}" srcOrd="0" destOrd="0" presId="urn:microsoft.com/office/officeart/2005/8/layout/hList1"/>
    <dgm:cxn modelId="{91DA37A1-2DDC-484C-A801-33F7A384ACE2}" type="presOf" srcId="{DB65134A-B5AC-454D-957F-C3B2D66C9C8E}" destId="{98AE4F35-4FF1-4FA7-8AE9-55B4B5BE1C61}" srcOrd="0" destOrd="0" presId="urn:microsoft.com/office/officeart/2005/8/layout/hList1"/>
    <dgm:cxn modelId="{BB9FBCA1-3606-4F7D-8305-C1F7CB4B0B8F}" type="presOf" srcId="{22A7C3FA-8657-4120-9E0C-5CD12B0FAE9E}" destId="{5D3468B0-C77B-4BDB-A4CD-147538C250E0}" srcOrd="0" destOrd="0" presId="urn:microsoft.com/office/officeart/2005/8/layout/hList1"/>
    <dgm:cxn modelId="{48EB18A8-EE1D-4DAE-A1BC-174CDEAAC419}" srcId="{4E1101F5-6F7F-41E8-8E7D-DB4CB11A8806}" destId="{9756785F-9EB7-4F57-8021-77BCB8F29378}" srcOrd="2" destOrd="0" parTransId="{783B949A-96B2-48BF-88F3-1643CD243F6B}" sibTransId="{08A9AF1B-17C3-4AFB-B5BA-1C346E01086D}"/>
    <dgm:cxn modelId="{D09828AA-63EE-4D1A-B53E-E6D2855D65C0}" srcId="{460E3FE6-B549-4383-AE15-4C937B1527F5}" destId="{22A7C3FA-8657-4120-9E0C-5CD12B0FAE9E}" srcOrd="0" destOrd="0" parTransId="{1F036AB2-BDDD-4BB2-9A4F-F3B77075780D}" sibTransId="{8FEA61C6-5906-46E7-A81B-C07761D4631C}"/>
    <dgm:cxn modelId="{3305D8AB-FC3A-48A5-8326-D087F03BB4C1}" srcId="{E962B54F-B859-49C9-8303-74253EEA9DF3}" destId="{7B09EAF9-9A76-482F-909A-71A9D574E59B}" srcOrd="5" destOrd="0" parTransId="{F55C8D7E-9626-48ED-976E-4195F39FED6C}" sibTransId="{008EFACF-25BE-4B9C-A457-CAB889F81B5E}"/>
    <dgm:cxn modelId="{E55EA7B6-99D6-4B87-8A88-F81B5B357C12}" srcId="{E962B54F-B859-49C9-8303-74253EEA9DF3}" destId="{73C1C172-969F-42CC-A3F6-31BCB8EA37CC}" srcOrd="0" destOrd="0" parTransId="{2EB6DBA8-6E13-4740-A2AB-BF1EB2952697}" sibTransId="{C7B601C1-4BC1-4757-83DF-86294F4C7EE0}"/>
    <dgm:cxn modelId="{495E4DBC-90D5-47B1-8F7B-6F4FBA6ECA6B}" srcId="{460E3FE6-B549-4383-AE15-4C937B1527F5}" destId="{6582CEDB-9562-470A-AD3C-C2B4DE4339BE}" srcOrd="1" destOrd="0" parTransId="{6E71220A-DA43-401C-A274-4BAA678AF40F}" sibTransId="{70D82CCA-7BCA-4D39-BD86-B36EF19332C9}"/>
    <dgm:cxn modelId="{04894EC4-EB83-40C7-A9A4-649D51CA8E76}" type="presOf" srcId="{460E3FE6-B549-4383-AE15-4C937B1527F5}" destId="{17D7BBE8-83AD-4C6F-88AA-5FC9DD3352FD}" srcOrd="0" destOrd="0" presId="urn:microsoft.com/office/officeart/2005/8/layout/hList1"/>
    <dgm:cxn modelId="{21025CD2-87B1-4FBE-B4B5-3CAB253FE00F}" srcId="{6AA4D92D-7E41-4B03-BDBB-CB3E43632CFD}" destId="{4E1101F5-6F7F-41E8-8E7D-DB4CB11A8806}" srcOrd="1" destOrd="0" parTransId="{2821DE8B-758D-4DF3-97CB-98E334703FFA}" sibTransId="{324B2A76-AA96-4824-AA8D-7F85B9055600}"/>
    <dgm:cxn modelId="{8EB2DFD4-C3FC-4A42-9500-483440B0DD3D}" type="presOf" srcId="{E962B54F-B859-49C9-8303-74253EEA9DF3}" destId="{7F110741-87DC-4A3A-A590-C6D879980A97}" srcOrd="0" destOrd="0" presId="urn:microsoft.com/office/officeart/2005/8/layout/hList1"/>
    <dgm:cxn modelId="{E7B773D8-ABC8-461A-99F7-F87AEDEA9305}" type="presOf" srcId="{73C1C172-969F-42CC-A3F6-31BCB8EA37CC}" destId="{3D28FD08-6D32-4A43-A3A7-D2A7AF4096BA}" srcOrd="0" destOrd="0" presId="urn:microsoft.com/office/officeart/2005/8/layout/hList1"/>
    <dgm:cxn modelId="{343DD4DB-C8FF-4C99-BA8E-525C81D11ADB}" srcId="{E962B54F-B859-49C9-8303-74253EEA9DF3}" destId="{31F07642-E8FC-4A68-AEA2-FEF5CB08A785}" srcOrd="4" destOrd="0" parTransId="{63BC7172-E1C6-4772-8D08-37140799F5F2}" sibTransId="{3542BCDA-387E-4594-9D66-23034D0DC6BC}"/>
    <dgm:cxn modelId="{2DA933E5-011B-4624-B21D-CCF855B36865}" srcId="{6AA4D92D-7E41-4B03-BDBB-CB3E43632CFD}" destId="{460E3FE6-B549-4383-AE15-4C937B1527F5}" srcOrd="2" destOrd="0" parTransId="{91B612F6-5DDE-401F-A450-3E4FA0F98FEE}" sibTransId="{3197A3D3-8D7B-4D52-9813-0E48A020F2AE}"/>
    <dgm:cxn modelId="{168EB0F3-15A3-4A5A-AC63-BD7CF083F22E}" type="presOf" srcId="{6582CEDB-9562-470A-AD3C-C2B4DE4339BE}" destId="{5D3468B0-C77B-4BDB-A4CD-147538C250E0}" srcOrd="0" destOrd="1" presId="urn:microsoft.com/office/officeart/2005/8/layout/hList1"/>
    <dgm:cxn modelId="{1FADF0FA-804D-4860-AC70-4C0F76461085}" srcId="{E962B54F-B859-49C9-8303-74253EEA9DF3}" destId="{30B968B9-0D6B-4A51-88A7-FB7F428C60F1}" srcOrd="2" destOrd="0" parTransId="{81816C6A-2B83-4965-9732-30B91807C7BD}" sibTransId="{1E212FD2-0E0F-46E7-9ED6-AE4812565111}"/>
    <dgm:cxn modelId="{C6DC32FE-2652-4957-BFBC-1E86032A6408}" srcId="{E962B54F-B859-49C9-8303-74253EEA9DF3}" destId="{D3302724-0AC8-41E5-B96E-2400B84DF9AB}" srcOrd="1" destOrd="0" parTransId="{D837E21E-9BB7-41FA-91ED-741AE38DCA69}" sibTransId="{7E10DE3C-6808-4377-9474-8C896C2D7977}"/>
    <dgm:cxn modelId="{7917614A-5D3D-47C5-BD66-EAC6C21A1243}" type="presParOf" srcId="{AC2A04FF-1159-4B14-A8F0-0626879203FF}" destId="{7920EBEA-3424-4AE5-8116-0B1DC3516823}" srcOrd="0" destOrd="0" presId="urn:microsoft.com/office/officeart/2005/8/layout/hList1"/>
    <dgm:cxn modelId="{9254C0D6-01AA-4676-9011-A25E1B143CD8}" type="presParOf" srcId="{7920EBEA-3424-4AE5-8116-0B1DC3516823}" destId="{7F110741-87DC-4A3A-A590-C6D879980A97}" srcOrd="0" destOrd="0" presId="urn:microsoft.com/office/officeart/2005/8/layout/hList1"/>
    <dgm:cxn modelId="{67EAE4D4-F2CF-47F4-AB79-5348FF68A89F}" type="presParOf" srcId="{7920EBEA-3424-4AE5-8116-0B1DC3516823}" destId="{3D28FD08-6D32-4A43-A3A7-D2A7AF4096BA}" srcOrd="1" destOrd="0" presId="urn:microsoft.com/office/officeart/2005/8/layout/hList1"/>
    <dgm:cxn modelId="{5727E57F-3499-454C-89E5-5019B8226D02}" type="presParOf" srcId="{AC2A04FF-1159-4B14-A8F0-0626879203FF}" destId="{50DB9036-A447-4F4D-B766-30DB1FC34F40}" srcOrd="1" destOrd="0" presId="urn:microsoft.com/office/officeart/2005/8/layout/hList1"/>
    <dgm:cxn modelId="{059E26BA-D28D-4685-94E0-D6F34E941556}" type="presParOf" srcId="{AC2A04FF-1159-4B14-A8F0-0626879203FF}" destId="{F495CC0A-80AB-4C6C-9EE2-A0D2E9AA027A}" srcOrd="2" destOrd="0" presId="urn:microsoft.com/office/officeart/2005/8/layout/hList1"/>
    <dgm:cxn modelId="{620687D0-A586-4E34-AE21-ED92854749B9}" type="presParOf" srcId="{F495CC0A-80AB-4C6C-9EE2-A0D2E9AA027A}" destId="{07910642-4694-41EE-8BE7-0C836B6F3D4D}" srcOrd="0" destOrd="0" presId="urn:microsoft.com/office/officeart/2005/8/layout/hList1"/>
    <dgm:cxn modelId="{F0FD611D-D15E-4C50-B734-D956D9B9BD27}" type="presParOf" srcId="{F495CC0A-80AB-4C6C-9EE2-A0D2E9AA027A}" destId="{98AE4F35-4FF1-4FA7-8AE9-55B4B5BE1C61}" srcOrd="1" destOrd="0" presId="urn:microsoft.com/office/officeart/2005/8/layout/hList1"/>
    <dgm:cxn modelId="{5422313B-C553-4A62-809C-A5FBB1D2000A}" type="presParOf" srcId="{AC2A04FF-1159-4B14-A8F0-0626879203FF}" destId="{3C51C5C9-9379-48B6-9007-5439ABB77CA2}" srcOrd="3" destOrd="0" presId="urn:microsoft.com/office/officeart/2005/8/layout/hList1"/>
    <dgm:cxn modelId="{15A7A16E-183E-40EA-BAB7-CEAAA50E0F1E}" type="presParOf" srcId="{AC2A04FF-1159-4B14-A8F0-0626879203FF}" destId="{06AEAF29-D4D6-43E9-91F3-1C3774B55F9A}" srcOrd="4" destOrd="0" presId="urn:microsoft.com/office/officeart/2005/8/layout/hList1"/>
    <dgm:cxn modelId="{26B7D3B7-9604-4563-947B-CC50BA061B56}" type="presParOf" srcId="{06AEAF29-D4D6-43E9-91F3-1C3774B55F9A}" destId="{17D7BBE8-83AD-4C6F-88AA-5FC9DD3352FD}" srcOrd="0" destOrd="0" presId="urn:microsoft.com/office/officeart/2005/8/layout/hList1"/>
    <dgm:cxn modelId="{31C31EA6-540C-42AA-9CC0-C9C8F449407E}" type="presParOf" srcId="{06AEAF29-D4D6-43E9-91F3-1C3774B55F9A}" destId="{5D3468B0-C77B-4BDB-A4CD-147538C250E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CAC69-D684-4241-850A-81C7D1F787A1}">
      <dsp:nvSpPr>
        <dsp:cNvPr id="0" name=""/>
        <dsp:cNvSpPr/>
      </dsp:nvSpPr>
      <dsp:spPr>
        <a:xfrm>
          <a:off x="-56747" y="0"/>
          <a:ext cx="8888218" cy="482673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BC9CC-BFD7-44DD-BE02-FFECE7740B2C}">
      <dsp:nvSpPr>
        <dsp:cNvPr id="0" name=""/>
        <dsp:cNvSpPr/>
      </dsp:nvSpPr>
      <dsp:spPr>
        <a:xfrm>
          <a:off x="1112592" y="3323483"/>
          <a:ext cx="177623" cy="17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A0A09-7A0F-437D-9240-5E102E0EFCA2}">
      <dsp:nvSpPr>
        <dsp:cNvPr id="0" name=""/>
        <dsp:cNvSpPr/>
      </dsp:nvSpPr>
      <dsp:spPr>
        <a:xfrm>
          <a:off x="1201328" y="3677971"/>
          <a:ext cx="1011683" cy="1148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119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solidFill>
                <a:schemeClr val="tx1"/>
              </a:solidFill>
            </a:rPr>
            <a:t>2011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>
              <a:solidFill>
                <a:schemeClr val="tx1"/>
              </a:solidFill>
            </a:rPr>
            <a:t>Open Education Initiative at UMass Amherst </a:t>
          </a:r>
        </a:p>
      </dsp:txBody>
      <dsp:txXfrm>
        <a:off x="1201328" y="3677971"/>
        <a:ext cx="1011683" cy="1148762"/>
      </dsp:txXfrm>
    </dsp:sp>
    <dsp:sp modelId="{B67E8BD7-7B8B-448E-B321-2BA40AD66B7C}">
      <dsp:nvSpPr>
        <dsp:cNvPr id="0" name=""/>
        <dsp:cNvSpPr/>
      </dsp:nvSpPr>
      <dsp:spPr>
        <a:xfrm>
          <a:off x="2074098" y="2610349"/>
          <a:ext cx="278019" cy="2780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32246F-F7AE-44CA-B0B4-E04734C68655}">
      <dsp:nvSpPr>
        <dsp:cNvPr id="0" name=""/>
        <dsp:cNvSpPr/>
      </dsp:nvSpPr>
      <dsp:spPr>
        <a:xfrm>
          <a:off x="2198083" y="2910569"/>
          <a:ext cx="1417332" cy="13358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17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400" b="1" i="0" kern="1200" dirty="0">
              <a:solidFill>
                <a:schemeClr val="tx1"/>
              </a:solidFill>
            </a:rPr>
          </a:br>
          <a:r>
            <a:rPr lang="en-US" sz="1400" b="1" i="0" kern="1200" dirty="0">
              <a:solidFill>
                <a:schemeClr val="tx1"/>
              </a:solidFill>
            </a:rPr>
            <a:t>2016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>
              <a:solidFill>
                <a:schemeClr val="tx1"/>
              </a:solidFill>
            </a:rPr>
            <a:t>MA Go Open Project (TAACCCT)</a:t>
          </a:r>
        </a:p>
      </dsp:txBody>
      <dsp:txXfrm>
        <a:off x="2198083" y="2910569"/>
        <a:ext cx="1417332" cy="1335877"/>
      </dsp:txXfrm>
    </dsp:sp>
    <dsp:sp modelId="{2952C212-BD6F-43E8-AD5D-CD9DFC7B59FA}">
      <dsp:nvSpPr>
        <dsp:cNvPr id="0" name=""/>
        <dsp:cNvSpPr/>
      </dsp:nvSpPr>
      <dsp:spPr>
        <a:xfrm>
          <a:off x="3309760" y="1992881"/>
          <a:ext cx="370693" cy="3706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35685-A316-41DE-920F-E98FE000D711}">
      <dsp:nvSpPr>
        <dsp:cNvPr id="0" name=""/>
        <dsp:cNvSpPr/>
      </dsp:nvSpPr>
      <dsp:spPr>
        <a:xfrm>
          <a:off x="3512566" y="2391258"/>
          <a:ext cx="1490495" cy="23700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423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400" b="1" i="0" kern="1200" dirty="0"/>
          </a:br>
          <a:r>
            <a:rPr lang="en-US" sz="1400" b="1" i="0" kern="1200" dirty="0"/>
            <a:t>Spring 2018</a:t>
          </a:r>
          <a:endParaRPr lang="en-US" sz="1400" i="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/>
            <a:t>SAC Resolution in Support of OER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/>
            <a:t>Creation of </a:t>
          </a:r>
          <a:r>
            <a:rPr lang="en-US" sz="1400" i="0" kern="1200" dirty="0">
              <a:hlinkClick xmlns:r="http://schemas.openxmlformats.org/officeDocument/2006/relationships" r:id="rId1"/>
            </a:rPr>
            <a:t>MA CC OER Hub</a:t>
          </a:r>
          <a:endParaRPr lang="en-US" sz="1400" i="0" kern="1200" dirty="0"/>
        </a:p>
      </dsp:txBody>
      <dsp:txXfrm>
        <a:off x="3512566" y="2391258"/>
        <a:ext cx="1490495" cy="2370074"/>
      </dsp:txXfrm>
    </dsp:sp>
    <dsp:sp modelId="{2879C1A7-AEB1-4C20-97C3-1BA9BC8CA0D9}">
      <dsp:nvSpPr>
        <dsp:cNvPr id="0" name=""/>
        <dsp:cNvSpPr/>
      </dsp:nvSpPr>
      <dsp:spPr>
        <a:xfrm>
          <a:off x="4746199" y="1417533"/>
          <a:ext cx="478812" cy="478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270529-8459-4E83-AE8E-40F17A6711B9}">
      <dsp:nvSpPr>
        <dsp:cNvPr id="0" name=""/>
        <dsp:cNvSpPr/>
      </dsp:nvSpPr>
      <dsp:spPr>
        <a:xfrm>
          <a:off x="5070989" y="2004434"/>
          <a:ext cx="1655129" cy="2692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13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br>
            <a:rPr lang="en-US" sz="1400" b="1" i="0" kern="1200" dirty="0"/>
          </a:br>
          <a:r>
            <a:rPr lang="en-US" sz="1400" b="1" i="0" kern="1200" dirty="0"/>
            <a:t>AY 2018-2019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lang="en-US" sz="1400" i="0" kern="1200" dirty="0"/>
            <a:t>Statewide OER Consortium Project funded by PIF: Baseline Survey and Statewide Faculty Professional Development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lang="en-US" sz="1400" i="0" kern="1200" dirty="0"/>
            <a:t>Established OER Working Group </a:t>
          </a:r>
          <a:endParaRPr lang="en-US" sz="1400" i="0" kern="1200" dirty="0">
            <a:solidFill>
              <a:schemeClr val="tx1"/>
            </a:solidFill>
          </a:endParaRPr>
        </a:p>
      </dsp:txBody>
      <dsp:txXfrm>
        <a:off x="5070989" y="2004434"/>
        <a:ext cx="1655129" cy="2692102"/>
      </dsp:txXfrm>
    </dsp:sp>
    <dsp:sp modelId="{0BEFC36E-7052-4154-8271-C662B71E5D5F}">
      <dsp:nvSpPr>
        <dsp:cNvPr id="0" name=""/>
        <dsp:cNvSpPr/>
      </dsp:nvSpPr>
      <dsp:spPr>
        <a:xfrm>
          <a:off x="6225034" y="1033354"/>
          <a:ext cx="610099" cy="610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346E7-8D92-4D5D-9A3C-3829D8ADF3E6}">
      <dsp:nvSpPr>
        <dsp:cNvPr id="0" name=""/>
        <dsp:cNvSpPr/>
      </dsp:nvSpPr>
      <dsp:spPr>
        <a:xfrm>
          <a:off x="6559916" y="1801978"/>
          <a:ext cx="1889484" cy="2673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279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br>
            <a:rPr lang="en-US" sz="1400" b="1" i="0" kern="1200" dirty="0">
              <a:solidFill>
                <a:schemeClr val="tx1"/>
              </a:solidFill>
            </a:rPr>
          </a:br>
          <a:r>
            <a:rPr lang="en-US" sz="1400" b="1" i="0" kern="1200" dirty="0">
              <a:solidFill>
                <a:schemeClr val="tx1"/>
              </a:solidFill>
            </a:rPr>
            <a:t>Fall 2019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500"/>
            </a:spcAft>
            <a:buNone/>
          </a:pPr>
          <a:r>
            <a:rPr lang="en-US" sz="1400" i="0" kern="1200" dirty="0">
              <a:solidFill>
                <a:schemeClr val="tx1"/>
              </a:solidFill>
            </a:rPr>
            <a:t>OER Working Group Final Report and Recommend-</a:t>
          </a:r>
          <a:r>
            <a:rPr lang="en-US" sz="1400" i="0" kern="1200" dirty="0" err="1">
              <a:solidFill>
                <a:schemeClr val="tx1"/>
              </a:solidFill>
            </a:rPr>
            <a:t>ations</a:t>
          </a:r>
          <a:r>
            <a:rPr lang="en-US" sz="1400" i="0" kern="1200" dirty="0">
              <a:solidFill>
                <a:schemeClr val="tx1"/>
              </a:solidFill>
            </a:rPr>
            <a:t> brought to and adopted by the BHE on October 22, 2019.</a:t>
          </a:r>
          <a:br>
            <a:rPr lang="en-US" sz="1400" i="0" kern="1200" dirty="0">
              <a:solidFill>
                <a:schemeClr val="tx1"/>
              </a:solidFill>
            </a:rPr>
          </a:br>
          <a:endParaRPr lang="en-US" sz="1400" i="0" kern="1200" dirty="0">
            <a:solidFill>
              <a:schemeClr val="tx1"/>
            </a:solidFill>
          </a:endParaRPr>
        </a:p>
      </dsp:txBody>
      <dsp:txXfrm>
        <a:off x="6559916" y="1801978"/>
        <a:ext cx="1889484" cy="26732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10741-87DC-4A3A-A590-C6D879980A97}">
      <dsp:nvSpPr>
        <dsp:cNvPr id="0" name=""/>
        <dsp:cNvSpPr/>
      </dsp:nvSpPr>
      <dsp:spPr>
        <a:xfrm>
          <a:off x="2619" y="154922"/>
          <a:ext cx="2553890" cy="4896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Short-term</a:t>
          </a:r>
        </a:p>
      </dsp:txBody>
      <dsp:txXfrm>
        <a:off x="2619" y="154922"/>
        <a:ext cx="2553890" cy="489600"/>
      </dsp:txXfrm>
    </dsp:sp>
    <dsp:sp modelId="{3D28FD08-6D32-4A43-A3A7-D2A7AF4096BA}">
      <dsp:nvSpPr>
        <dsp:cNvPr id="0" name=""/>
        <dsp:cNvSpPr/>
      </dsp:nvSpPr>
      <dsp:spPr>
        <a:xfrm>
          <a:off x="2619" y="644522"/>
          <a:ext cx="2553890" cy="382653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Adopt OER definition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Establish OER statewide advisory council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Designate statewide OER coordinator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Identify OER courses in course management systems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Continue to encourage student advocacy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 dirty="0"/>
        </a:p>
      </dsp:txBody>
      <dsp:txXfrm>
        <a:off x="2619" y="644522"/>
        <a:ext cx="2553890" cy="3826530"/>
      </dsp:txXfrm>
    </dsp:sp>
    <dsp:sp modelId="{07910642-4694-41EE-8BE7-0C836B6F3D4D}">
      <dsp:nvSpPr>
        <dsp:cNvPr id="0" name=""/>
        <dsp:cNvSpPr/>
      </dsp:nvSpPr>
      <dsp:spPr>
        <a:xfrm>
          <a:off x="2914054" y="154922"/>
          <a:ext cx="2553890" cy="4896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Mid-term</a:t>
          </a:r>
        </a:p>
      </dsp:txBody>
      <dsp:txXfrm>
        <a:off x="2914054" y="154922"/>
        <a:ext cx="2553890" cy="489600"/>
      </dsp:txXfrm>
    </dsp:sp>
    <dsp:sp modelId="{98AE4F35-4FF1-4FA7-8AE9-55B4B5BE1C61}">
      <dsp:nvSpPr>
        <dsp:cNvPr id="0" name=""/>
        <dsp:cNvSpPr/>
      </dsp:nvSpPr>
      <dsp:spPr>
        <a:xfrm>
          <a:off x="2914054" y="644522"/>
          <a:ext cx="2553890" cy="382653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Provide faculty professional development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Use OER for graduate &amp; continuing education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Expand and establish a unified statewide OER repository</a:t>
          </a:r>
        </a:p>
      </dsp:txBody>
      <dsp:txXfrm>
        <a:off x="2914054" y="644522"/>
        <a:ext cx="2553890" cy="3826530"/>
      </dsp:txXfrm>
    </dsp:sp>
    <dsp:sp modelId="{17D7BBE8-83AD-4C6F-88AA-5FC9DD3352FD}">
      <dsp:nvSpPr>
        <dsp:cNvPr id="0" name=""/>
        <dsp:cNvSpPr/>
      </dsp:nvSpPr>
      <dsp:spPr>
        <a:xfrm>
          <a:off x="5825490" y="154922"/>
          <a:ext cx="2553890" cy="4896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Long-term</a:t>
          </a:r>
        </a:p>
      </dsp:txBody>
      <dsp:txXfrm>
        <a:off x="5825490" y="154922"/>
        <a:ext cx="2553890" cy="489600"/>
      </dsp:txXfrm>
    </dsp:sp>
    <dsp:sp modelId="{5D3468B0-C77B-4BDB-A4CD-147538C250E0}">
      <dsp:nvSpPr>
        <dsp:cNvPr id="0" name=""/>
        <dsp:cNvSpPr/>
      </dsp:nvSpPr>
      <dsp:spPr>
        <a:xfrm>
          <a:off x="5825490" y="644522"/>
          <a:ext cx="2553890" cy="382653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Increase funding to address campus technology challenges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Encourage the consideration of OER in faculty tenure &amp; promotion</a:t>
          </a:r>
        </a:p>
      </dsp:txBody>
      <dsp:txXfrm>
        <a:off x="5825490" y="644522"/>
        <a:ext cx="2553890" cy="38265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10741-87DC-4A3A-A590-C6D879980A97}">
      <dsp:nvSpPr>
        <dsp:cNvPr id="0" name=""/>
        <dsp:cNvSpPr/>
      </dsp:nvSpPr>
      <dsp:spPr>
        <a:xfrm>
          <a:off x="2619" y="341130"/>
          <a:ext cx="2553890" cy="4608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Short-term</a:t>
          </a:r>
        </a:p>
      </dsp:txBody>
      <dsp:txXfrm>
        <a:off x="2619" y="341130"/>
        <a:ext cx="2553890" cy="460800"/>
      </dsp:txXfrm>
    </dsp:sp>
    <dsp:sp modelId="{3D28FD08-6D32-4A43-A3A7-D2A7AF4096BA}">
      <dsp:nvSpPr>
        <dsp:cNvPr id="0" name=""/>
        <dsp:cNvSpPr/>
      </dsp:nvSpPr>
      <dsp:spPr>
        <a:xfrm>
          <a:off x="2619" y="801930"/>
          <a:ext cx="2553890" cy="31622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/>
              </a:solidFill>
            </a:rPr>
            <a:t>Adopt OER definition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/>
              </a:solidFill>
            </a:rPr>
            <a:t>Establish OER statewide advisory council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/>
              </a:solidFill>
            </a:rPr>
            <a:t>Designate statewide OER coordinator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tx2">
                  <a:lumMod val="50000"/>
                  <a:lumOff val="50000"/>
                </a:schemeClr>
              </a:solidFill>
            </a:rPr>
            <a:t>Identify OER courses in course management systems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/>
              </a:solidFill>
            </a:rPr>
            <a:t>Continue to encourage student advocacy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2619" y="801930"/>
        <a:ext cx="2553890" cy="3162240"/>
      </dsp:txXfrm>
    </dsp:sp>
    <dsp:sp modelId="{07910642-4694-41EE-8BE7-0C836B6F3D4D}">
      <dsp:nvSpPr>
        <dsp:cNvPr id="0" name=""/>
        <dsp:cNvSpPr/>
      </dsp:nvSpPr>
      <dsp:spPr>
        <a:xfrm>
          <a:off x="2914054" y="341130"/>
          <a:ext cx="2553890" cy="4608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Mid-term</a:t>
          </a:r>
        </a:p>
      </dsp:txBody>
      <dsp:txXfrm>
        <a:off x="2914054" y="341130"/>
        <a:ext cx="2553890" cy="460800"/>
      </dsp:txXfrm>
    </dsp:sp>
    <dsp:sp modelId="{98AE4F35-4FF1-4FA7-8AE9-55B4B5BE1C61}">
      <dsp:nvSpPr>
        <dsp:cNvPr id="0" name=""/>
        <dsp:cNvSpPr/>
      </dsp:nvSpPr>
      <dsp:spPr>
        <a:xfrm>
          <a:off x="2914054" y="801930"/>
          <a:ext cx="2553890" cy="31622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>
                  <a:lumMod val="75000"/>
                </a:schemeClr>
              </a:solidFill>
            </a:rPr>
            <a:t>Provide faculty professional development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tx2">
                  <a:lumMod val="50000"/>
                  <a:lumOff val="50000"/>
                </a:schemeClr>
              </a:solidFill>
            </a:rPr>
            <a:t>Use OER for graduate &amp; continuing education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>
                  <a:lumMod val="75000"/>
                </a:schemeClr>
              </a:solidFill>
            </a:rPr>
            <a:t>Expand and establish a unified statewide OER repository</a:t>
          </a:r>
        </a:p>
      </dsp:txBody>
      <dsp:txXfrm>
        <a:off x="2914054" y="801930"/>
        <a:ext cx="2553890" cy="3162240"/>
      </dsp:txXfrm>
    </dsp:sp>
    <dsp:sp modelId="{17D7BBE8-83AD-4C6F-88AA-5FC9DD3352FD}">
      <dsp:nvSpPr>
        <dsp:cNvPr id="0" name=""/>
        <dsp:cNvSpPr/>
      </dsp:nvSpPr>
      <dsp:spPr>
        <a:xfrm>
          <a:off x="5825490" y="341130"/>
          <a:ext cx="2553890" cy="4608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Long-term</a:t>
          </a:r>
        </a:p>
      </dsp:txBody>
      <dsp:txXfrm>
        <a:off x="5825490" y="341130"/>
        <a:ext cx="2553890" cy="460800"/>
      </dsp:txXfrm>
    </dsp:sp>
    <dsp:sp modelId="{5D3468B0-C77B-4BDB-A4CD-147538C250E0}">
      <dsp:nvSpPr>
        <dsp:cNvPr id="0" name=""/>
        <dsp:cNvSpPr/>
      </dsp:nvSpPr>
      <dsp:spPr>
        <a:xfrm>
          <a:off x="5825490" y="801930"/>
          <a:ext cx="2553890" cy="316224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1"/>
              </a:solidFill>
            </a:rPr>
            <a:t>Increase funding to address campus technology challenges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1"/>
              </a:solidFill>
            </a:rPr>
            <a:t>Encourage the consideration of OER in faculty tenure &amp; promotion</a:t>
          </a:r>
        </a:p>
      </dsp:txBody>
      <dsp:txXfrm>
        <a:off x="5825490" y="801930"/>
        <a:ext cx="2553890" cy="316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2E22B-93B2-496B-B930-2EF2DEBA98BD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13691-B53D-4732-A1B4-428ABC2A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A4DBD2-7BBE-4850-AC1C-E197177BC6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326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C4DBFA0-E153-4FAE-87CE-1E856C41A7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079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9881455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11" descr="Logotype Stacked w Seal Top Transparent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86740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 | 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114417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047127" y="2421466"/>
            <a:ext cx="705547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88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3429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3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1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9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2"/>
            <a:ext cx="8382000" cy="4625975"/>
          </a:xfrm>
        </p:spPr>
        <p:txBody>
          <a:bodyPr/>
          <a:lstStyle>
            <a:lvl1pPr>
              <a:spcBef>
                <a:spcPts val="900"/>
              </a:spcBef>
              <a:defRPr sz="2400"/>
            </a:lvl1pPr>
            <a:lvl2pPr>
              <a:spcBef>
                <a:spcPts val="360"/>
              </a:spcBef>
              <a:defRPr sz="2100"/>
            </a:lvl2pPr>
            <a:lvl3pPr>
              <a:defRPr sz="18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1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5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90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2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9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6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3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4009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prstClr val="black">
                    <a:tint val="95000"/>
                  </a:prstClr>
                </a:solidFill>
                <a:latin typeface="Corbel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prstClr val="black">
                  <a:tint val="95000"/>
                </a:prstClr>
              </a:solidFill>
              <a:latin typeface="Corbel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n.wikipedia.org/wiki/File:Global_Open_Educational_Resources_Logo_-_White_background_variation.sv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File:Global_Open_Educational_Resources_Logo_-_White_background_variation.sv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841248"/>
          </a:xfrm>
        </p:spPr>
        <p:txBody>
          <a:bodyPr/>
          <a:lstStyle/>
          <a:p>
            <a:r>
              <a:rPr lang="en-US" dirty="0"/>
              <a:t>Open Educational Resources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61457"/>
            <a:ext cx="8238991" cy="500742"/>
          </a:xfrm>
        </p:spPr>
        <p:txBody>
          <a:bodyPr anchor="b"/>
          <a:lstStyle/>
          <a:p>
            <a:r>
              <a:rPr lang="en-US" sz="1400" dirty="0"/>
              <a:t>January 26, 2021</a:t>
            </a:r>
          </a:p>
          <a:p>
            <a:r>
              <a:rPr lang="en-US" sz="1400" dirty="0"/>
              <a:t>BHE Academic Affairs Committee Meeting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CC6766-C2D9-45F1-BB1F-AD55471729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94000"/>
                    </a14:imgEffect>
                    <a14:imgEffect>
                      <a14:brightnessContrast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254240" y="1485900"/>
            <a:ext cx="1600200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4837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Address issues related to technology and access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accent1"/>
                </a:solidFill>
              </a:rPr>
              <a:t>No Action)</a:t>
            </a:r>
          </a:p>
          <a:p>
            <a:r>
              <a:rPr lang="en-US" sz="2400" b="1" dirty="0"/>
              <a:t>Recognize and advance Open Educational Resources in faculty tenure and promotion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accent1"/>
                </a:solidFill>
              </a:rPr>
              <a:t>No Action</a:t>
            </a:r>
            <a:r>
              <a:rPr lang="en-US" sz="2400" dirty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OER Final Report &amp; Recommendations: Long-Term</a:t>
            </a:r>
          </a:p>
        </p:txBody>
      </p:sp>
    </p:spTree>
    <p:extLst>
      <p:ext uri="{BB962C8B-B14F-4D97-AF65-F5344CB8AC3E}">
        <p14:creationId xmlns:p14="http://schemas.microsoft.com/office/powerpoint/2010/main" val="336386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9F921-EF0A-42B9-B021-46A22134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Final Recommendations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B4CABCE-846A-4596-B99B-2AF5E5FBA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072847"/>
              </p:ext>
            </p:extLst>
          </p:nvPr>
        </p:nvGraphicFramePr>
        <p:xfrm>
          <a:off x="381000" y="1600200"/>
          <a:ext cx="8382000" cy="430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3397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9062" indent="0">
              <a:buNone/>
            </a:pPr>
            <a:r>
              <a:rPr lang="en-US" sz="2400" b="1" dirty="0"/>
              <a:t>Established and approved Key Performance Indicators (KPIs) - November 2020</a:t>
            </a:r>
            <a:r>
              <a:rPr lang="en-US" sz="2400" dirty="0"/>
              <a:t>:</a:t>
            </a:r>
          </a:p>
          <a:p>
            <a:pPr marL="119062" indent="0">
              <a:buNone/>
            </a:pPr>
            <a:endParaRPr lang="en-US" sz="2400" dirty="0"/>
          </a:p>
          <a:p>
            <a:pPr lvl="1"/>
            <a:r>
              <a:rPr lang="en-US" sz="1900" b="1" dirty="0"/>
              <a:t>Cost</a:t>
            </a:r>
          </a:p>
          <a:p>
            <a:pPr lvl="2"/>
            <a:r>
              <a:rPr lang="en-US" sz="1900" dirty="0"/>
              <a:t>Total cost savings</a:t>
            </a:r>
          </a:p>
          <a:p>
            <a:pPr lvl="1"/>
            <a:r>
              <a:rPr lang="en-US" sz="1900" b="1" dirty="0"/>
              <a:t>Outcomes</a:t>
            </a:r>
          </a:p>
          <a:p>
            <a:pPr lvl="2"/>
            <a:r>
              <a:rPr lang="en-US" sz="1900" dirty="0"/>
              <a:t>Total no. of OER courses/sections as a percentage of total courses/sections</a:t>
            </a:r>
          </a:p>
          <a:p>
            <a:pPr lvl="2"/>
            <a:r>
              <a:rPr lang="en-US" sz="1900" dirty="0"/>
              <a:t>No. of students enrolled in OER courses as a percentage of total enrollments</a:t>
            </a:r>
          </a:p>
          <a:p>
            <a:pPr lvl="2"/>
            <a:r>
              <a:rPr lang="en-US" sz="1900" dirty="0"/>
              <a:t>Changes in DFW rates in OER vs. non-OER courses</a:t>
            </a:r>
          </a:p>
          <a:p>
            <a:pPr lvl="2"/>
            <a:r>
              <a:rPr lang="en-US" sz="1900" dirty="0"/>
              <a:t>Demographics of students taking OER courses vs. total students</a:t>
            </a:r>
          </a:p>
          <a:p>
            <a:pPr lvl="1"/>
            <a:r>
              <a:rPr lang="en-US" sz="1900" b="1" dirty="0"/>
              <a:t>Usage</a:t>
            </a:r>
          </a:p>
          <a:p>
            <a:pPr lvl="2"/>
            <a:r>
              <a:rPr lang="en-US" sz="1900" dirty="0"/>
              <a:t>No. of faculty, staff, students participating in OER activities on campus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OER Advisory Council Recommendation: KPIs</a:t>
            </a:r>
          </a:p>
        </p:txBody>
      </p:sp>
    </p:spTree>
    <p:extLst>
      <p:ext uri="{BB962C8B-B14F-4D97-AF65-F5344CB8AC3E}">
        <p14:creationId xmlns:p14="http://schemas.microsoft.com/office/powerpoint/2010/main" val="3233897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Legislative Briefings on OER held at (in partnership with M. Noyes, DHE Director of Trustee &amp; Government Relations)</a:t>
            </a:r>
            <a:r>
              <a:rPr lang="en-US" sz="2000" dirty="0"/>
              <a:t>:</a:t>
            </a:r>
          </a:p>
          <a:p>
            <a:pPr marL="119062" indent="0">
              <a:buNone/>
            </a:pPr>
            <a:endParaRPr lang="en-US" sz="2000" dirty="0"/>
          </a:p>
          <a:p>
            <a:pPr lvl="1"/>
            <a:r>
              <a:rPr lang="en-US" sz="1800" dirty="0"/>
              <a:t>UMass Amherst</a:t>
            </a:r>
          </a:p>
          <a:p>
            <a:pPr lvl="1"/>
            <a:r>
              <a:rPr lang="en-US" sz="1800" dirty="0"/>
              <a:t>North Shore Community College</a:t>
            </a:r>
          </a:p>
          <a:p>
            <a:pPr lvl="1"/>
            <a:r>
              <a:rPr lang="en-US" sz="1800" dirty="0"/>
              <a:t>Worcester State University</a:t>
            </a:r>
          </a:p>
          <a:p>
            <a:pPr lvl="1"/>
            <a:r>
              <a:rPr lang="en-US" sz="1800" dirty="0"/>
              <a:t>Middlesex Community College</a:t>
            </a:r>
          </a:p>
          <a:p>
            <a:pPr lvl="1"/>
            <a:r>
              <a:rPr lang="en-US" sz="1800" dirty="0"/>
              <a:t>Mount </a:t>
            </a:r>
            <a:r>
              <a:rPr lang="en-US" sz="1800" dirty="0" err="1"/>
              <a:t>Wachusett</a:t>
            </a:r>
            <a:r>
              <a:rPr lang="en-US" sz="1800" dirty="0"/>
              <a:t> Community College</a:t>
            </a:r>
          </a:p>
          <a:p>
            <a:pPr lvl="1"/>
            <a:r>
              <a:rPr lang="en-US" sz="1800" dirty="0"/>
              <a:t>Bridgewater State University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Legislative Briefings</a:t>
            </a:r>
          </a:p>
        </p:txBody>
      </p:sp>
    </p:spTree>
    <p:extLst>
      <p:ext uri="{BB962C8B-B14F-4D97-AF65-F5344CB8AC3E}">
        <p14:creationId xmlns:p14="http://schemas.microsoft.com/office/powerpoint/2010/main" val="296121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US" dirty="0"/>
          </a:p>
          <a:p>
            <a:pPr lvl="1"/>
            <a:r>
              <a:rPr lang="en-US" sz="1800" dirty="0"/>
              <a:t>DHE is a member of the Open Education Network, a national OER advocacy, education and open library resource.</a:t>
            </a:r>
          </a:p>
          <a:p>
            <a:pPr lvl="1"/>
            <a:r>
              <a:rPr lang="en-US" sz="1800" dirty="0"/>
              <a:t>DHE is a member of Open Commons, our community college Hub vendor.</a:t>
            </a:r>
          </a:p>
          <a:p>
            <a:pPr lvl="1"/>
            <a:r>
              <a:rPr lang="en-US" sz="1800" dirty="0"/>
              <a:t>Represented on the New England Board of Higher Education Open Education Committee</a:t>
            </a:r>
          </a:p>
          <a:p>
            <a:pPr lvl="1"/>
            <a:r>
              <a:rPr lang="en-US" sz="1800" dirty="0"/>
              <a:t>Represented on the Equity Work Group for DOERS3 (Driving OER Sustainability for Student Success), a national OER advocacy group of state and system OER leaders</a:t>
            </a:r>
          </a:p>
          <a:p>
            <a:pPr lvl="1"/>
            <a:r>
              <a:rPr lang="en-US" sz="1800" dirty="0"/>
              <a:t>R. Awkward served on the Open Education 2020 Program Committee, an international conference of OER professionals</a:t>
            </a:r>
          </a:p>
          <a:p>
            <a:pPr lvl="1"/>
            <a:r>
              <a:rPr lang="en-US" sz="1800" dirty="0"/>
              <a:t>R. Awkward presented on OER at Open Education 2019 Conference (October 2019) and at AAC&amp;U’s Annual Conference January 2020 </a:t>
            </a:r>
          </a:p>
          <a:p>
            <a:pPr lvl="1"/>
            <a:r>
              <a:rPr lang="en-US" sz="1800" dirty="0"/>
              <a:t>S. Tashjian serves as Co-Chair of the Community College Consortium for OER.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Regional &amp; National Activities</a:t>
            </a:r>
          </a:p>
        </p:txBody>
      </p:sp>
    </p:spTree>
    <p:extLst>
      <p:ext uri="{BB962C8B-B14F-4D97-AF65-F5344CB8AC3E}">
        <p14:creationId xmlns:p14="http://schemas.microsoft.com/office/powerpoint/2010/main" val="137568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724932"/>
              </p:ext>
            </p:extLst>
          </p:nvPr>
        </p:nvGraphicFramePr>
        <p:xfrm>
          <a:off x="175846" y="1565274"/>
          <a:ext cx="8774723" cy="482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219775D7-787B-464D-A3BF-105E2DD2D7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3755" y="383289"/>
            <a:ext cx="2944279" cy="77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240" y="1524000"/>
            <a:ext cx="8382000" cy="5029200"/>
          </a:xfrm>
        </p:spPr>
        <p:txBody>
          <a:bodyPr/>
          <a:lstStyle/>
          <a:p>
            <a:pPr marL="119062" indent="0">
              <a:buNone/>
            </a:pPr>
            <a:endParaRPr lang="en-US" sz="2000" dirty="0"/>
          </a:p>
          <a:p>
            <a:pPr marL="119062" indent="0">
              <a:buNone/>
            </a:pPr>
            <a:r>
              <a:rPr lang="en-US" sz="2000" dirty="0"/>
              <a:t>Established to convene, study, evaluate, and make recommendations to address:</a:t>
            </a:r>
          </a:p>
          <a:p>
            <a:r>
              <a:rPr lang="en-US" sz="2000" dirty="0"/>
              <a:t>The growing legislative interest to identify lower cost educational resources for Massachusetts students</a:t>
            </a:r>
          </a:p>
          <a:p>
            <a:r>
              <a:rPr lang="en-US" sz="2000" dirty="0"/>
              <a:t>The issue of equity of access and participation in higher education for under-served, low-income, and first-generation students; especially students of color</a:t>
            </a:r>
          </a:p>
          <a:p>
            <a:r>
              <a:rPr lang="en-US" sz="2000" dirty="0"/>
              <a:t>Enhancing instructional effectiveness while lowering costs for students. 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OER Working Group Charge</a:t>
            </a:r>
          </a:p>
        </p:txBody>
      </p:sp>
    </p:spTree>
    <p:extLst>
      <p:ext uri="{BB962C8B-B14F-4D97-AF65-F5344CB8AC3E}">
        <p14:creationId xmlns:p14="http://schemas.microsoft.com/office/powerpoint/2010/main" val="152270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057400"/>
            <a:ext cx="8763000" cy="4495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/>
              <a:t>The Board of Higher Education: </a:t>
            </a:r>
          </a:p>
          <a:p>
            <a:pPr lvl="1">
              <a:lnSpc>
                <a:spcPct val="150000"/>
              </a:lnSpc>
            </a:pPr>
            <a:r>
              <a:rPr lang="en-US" sz="1800" b="1" dirty="0"/>
              <a:t>receives the final report and recommendations </a:t>
            </a:r>
            <a:r>
              <a:rPr lang="en-US" sz="1800" dirty="0"/>
              <a:t>of the OER Working Group.</a:t>
            </a:r>
          </a:p>
          <a:p>
            <a:pPr lvl="1"/>
            <a:r>
              <a:rPr lang="en-US" sz="1800" b="1" dirty="0"/>
              <a:t>thanks the members of the Working Group, the Co-Chairs, and Dr. Robert Awkward.</a:t>
            </a:r>
          </a:p>
          <a:p>
            <a:pPr lvl="1"/>
            <a:r>
              <a:rPr lang="en-US" sz="1800" dirty="0"/>
              <a:t>directs the Commissioner to continue to </a:t>
            </a:r>
            <a:r>
              <a:rPr lang="en-US" sz="1800" b="1" dirty="0"/>
              <a:t>work with key stakeholders to implement the short-term recommendations </a:t>
            </a:r>
            <a:r>
              <a:rPr lang="en-US" sz="1800" dirty="0"/>
              <a:t>in the report. </a:t>
            </a:r>
          </a:p>
          <a:p>
            <a:pPr lvl="1"/>
            <a:r>
              <a:rPr lang="en-US" sz="1800" dirty="0"/>
              <a:t>asks the Commissioner to </a:t>
            </a:r>
            <a:r>
              <a:rPr lang="en-US" sz="1800" b="1" dirty="0"/>
              <a:t>conduct additional research, coordination, and due diligence on the mid-term and long-term recommendations </a:t>
            </a:r>
            <a:r>
              <a:rPr lang="en-US" sz="1800" dirty="0"/>
              <a:t>in the report and to develop a plan of actional items for Board consideration. </a:t>
            </a:r>
          </a:p>
          <a:p>
            <a:pPr lvl="1"/>
            <a:r>
              <a:rPr lang="en-US" sz="1800" dirty="0"/>
              <a:t>directs the Commissioner or his/her designee to </a:t>
            </a:r>
            <a:r>
              <a:rPr lang="en-US" sz="1800" b="1" dirty="0"/>
              <a:t>report back to the board periodically</a:t>
            </a:r>
            <a:r>
              <a:rPr lang="en-US" sz="1800" dirty="0"/>
              <a:t> on the Department’s progress in this regard.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AAC 20-03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Receipt of the Commissioner’s OER Working Group Final Report and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324354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9437" y="1524000"/>
            <a:ext cx="8382000" cy="5029200"/>
          </a:xfrm>
        </p:spPr>
        <p:txBody>
          <a:bodyPr/>
          <a:lstStyle/>
          <a:p>
            <a:pPr marL="119062" indent="0">
              <a:buNone/>
            </a:pPr>
            <a:endParaRPr lang="en-US" sz="2000" i="1" dirty="0"/>
          </a:p>
          <a:p>
            <a:pPr marL="119062" indent="0">
              <a:buNone/>
            </a:pPr>
            <a:endParaRPr lang="en-US" sz="2000" i="1" dirty="0"/>
          </a:p>
          <a:p>
            <a:pPr marL="119062" indent="0">
              <a:buNone/>
            </a:pPr>
            <a:r>
              <a:rPr lang="en-US" sz="2000" i="1" dirty="0"/>
              <a:t>Open Educational Resources (OER) are teaching, learning and research </a:t>
            </a:r>
            <a:br>
              <a:rPr lang="en-US" sz="2000" i="1" dirty="0"/>
            </a:br>
            <a:br>
              <a:rPr lang="en-US" sz="2000" i="1" dirty="0"/>
            </a:br>
            <a:r>
              <a:rPr lang="en-US" sz="2000" i="1" dirty="0"/>
              <a:t>materials in any medium – digital or otherwise – that reside in the public </a:t>
            </a:r>
            <a:br>
              <a:rPr lang="en-US" sz="2000" i="1" dirty="0"/>
            </a:br>
            <a:br>
              <a:rPr lang="en-US" sz="2000" i="1" dirty="0"/>
            </a:br>
            <a:r>
              <a:rPr lang="en-US" sz="2000" i="1" dirty="0"/>
              <a:t>domain or have been released under an open license that permits no-cost </a:t>
            </a:r>
            <a:br>
              <a:rPr lang="en-US" sz="2000" i="1" dirty="0"/>
            </a:br>
            <a:br>
              <a:rPr lang="en-US" sz="2000" i="1" dirty="0"/>
            </a:br>
            <a:r>
              <a:rPr lang="en-US" sz="2000" i="1" dirty="0"/>
              <a:t>access, use, adaptation and redistribution by others with no or limited </a:t>
            </a:r>
            <a:br>
              <a:rPr lang="en-US" sz="2000" i="1" dirty="0"/>
            </a:br>
            <a:br>
              <a:rPr lang="en-US" sz="2000" i="1" dirty="0"/>
            </a:br>
            <a:r>
              <a:rPr lang="en-US" sz="2000" i="1" dirty="0"/>
              <a:t>restrictions (UNESCO).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r>
              <a:rPr lang="en-US" sz="2800" dirty="0"/>
              <a:t>OER Working Group Recommended OER Definition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39D014-969F-4363-9BA0-19040A78ED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94000"/>
                    </a14:imgEffect>
                    <a14:imgEffect>
                      <a14:brightnessContrast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150033" y="4916296"/>
            <a:ext cx="2590800" cy="13098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905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9F921-EF0A-42B9-B021-46A22134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Final Recommendations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B4CABCE-846A-4596-B99B-2AF5E5FBA4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3820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473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400" b="1" dirty="0"/>
              <a:t>Adopt a statewide definition </a:t>
            </a:r>
            <a:r>
              <a:rPr lang="en-US" sz="3400" dirty="0"/>
              <a:t>(</a:t>
            </a:r>
            <a:r>
              <a:rPr lang="en-US" sz="3400" dirty="0">
                <a:solidFill>
                  <a:schemeClr val="accent4"/>
                </a:solidFill>
              </a:rPr>
              <a:t>Completed</a:t>
            </a:r>
            <a:r>
              <a:rPr lang="en-US" sz="3400" dirty="0"/>
              <a:t>)</a:t>
            </a:r>
          </a:p>
          <a:p>
            <a:pPr lvl="1"/>
            <a:r>
              <a:rPr lang="en-US" sz="2900" i="1" dirty="0"/>
              <a:t>Open Educational Resources are teaching, learning, and research materials in any medium – digital or otherwise – that reside in the public domain or have been released under an open license that permits no-cost access, use, adaptation and redistribution by others with no or limited restrictions.</a:t>
            </a:r>
          </a:p>
          <a:p>
            <a:r>
              <a:rPr lang="en-US" sz="3400" b="1" dirty="0"/>
              <a:t>Establish statewide coordination </a:t>
            </a:r>
            <a:r>
              <a:rPr lang="en-US" sz="3400" dirty="0"/>
              <a:t>(</a:t>
            </a:r>
            <a:r>
              <a:rPr lang="en-US" sz="3400" dirty="0">
                <a:solidFill>
                  <a:schemeClr val="accent4"/>
                </a:solidFill>
              </a:rPr>
              <a:t>Completed</a:t>
            </a:r>
            <a:r>
              <a:rPr lang="en-US" sz="3400" dirty="0"/>
              <a:t>)</a:t>
            </a:r>
          </a:p>
          <a:p>
            <a:pPr lvl="1"/>
            <a:r>
              <a:rPr lang="en-US" sz="2900" dirty="0"/>
              <a:t>The OER Advisory Council was launched comprised of representatives from all of the 29 public institutions</a:t>
            </a:r>
          </a:p>
          <a:p>
            <a:pPr lvl="1"/>
            <a:r>
              <a:rPr lang="en-US" sz="2900" dirty="0"/>
              <a:t>The OER Advisory Council has six committees: Steering, Marketing &amp; Education, Professional Development, Course Flagging, Student Coordination &amp; Outreach, and Repository Committees</a:t>
            </a:r>
          </a:p>
          <a:p>
            <a:pPr lvl="1"/>
            <a:r>
              <a:rPr lang="en-US" sz="2900" dirty="0"/>
              <a:t>Dr. Robert Awkward, Assistant Commissioner for Academic Effectiveness serves as the statewide coordinator</a:t>
            </a:r>
          </a:p>
          <a:p>
            <a:r>
              <a:rPr lang="en-US" sz="3400" b="1" dirty="0"/>
              <a:t>Designate OER courses in course management systems </a:t>
            </a:r>
            <a:r>
              <a:rPr lang="en-US" sz="3400" dirty="0"/>
              <a:t>(</a:t>
            </a:r>
            <a:r>
              <a:rPr lang="en-US" sz="3400" dirty="0">
                <a:solidFill>
                  <a:srgbClr val="00B0F0"/>
                </a:solidFill>
              </a:rPr>
              <a:t>In-progress</a:t>
            </a:r>
            <a:r>
              <a:rPr lang="en-US" sz="3400" dirty="0"/>
              <a:t>)</a:t>
            </a:r>
          </a:p>
          <a:p>
            <a:r>
              <a:rPr lang="en-US" sz="3400" b="1" dirty="0"/>
              <a:t>Enable, activate, and support student advocacy </a:t>
            </a:r>
            <a:r>
              <a:rPr lang="en-US" sz="3400" dirty="0"/>
              <a:t>(</a:t>
            </a:r>
            <a:r>
              <a:rPr lang="en-US" sz="3400" dirty="0">
                <a:solidFill>
                  <a:schemeClr val="accent4"/>
                </a:solidFill>
              </a:rPr>
              <a:t>Completed and ongoing</a:t>
            </a:r>
            <a:r>
              <a:rPr lang="en-US" sz="3400" dirty="0"/>
              <a:t>)</a:t>
            </a:r>
          </a:p>
          <a:p>
            <a:pPr lvl="1"/>
            <a:r>
              <a:rPr lang="en-US" sz="2900" dirty="0"/>
              <a:t>The Advisory Council has four student members including the Student Advisory Council (SAC) Chair and Vice Chair</a:t>
            </a:r>
          </a:p>
          <a:p>
            <a:pPr lvl="1"/>
            <a:r>
              <a:rPr lang="en-US" sz="2900" dirty="0"/>
              <a:t>There is a Student Outreach &amp; Coordination Committee that coordinates with the SAC </a:t>
            </a:r>
          </a:p>
          <a:p>
            <a:pPr lvl="1"/>
            <a:r>
              <a:rPr lang="en-US" sz="2900" dirty="0"/>
              <a:t>We have identified OER Student Ambassadors on 15 campuses; the largest number ever!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2F0B84D-587B-49AF-B7C8-806003DD4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>
            <a:normAutofit/>
          </a:bodyPr>
          <a:lstStyle/>
          <a:p>
            <a:r>
              <a:rPr lang="en-US" sz="2400" dirty="0"/>
              <a:t>OER Final Report &amp; Recommendations: Short-Term</a:t>
            </a:r>
          </a:p>
        </p:txBody>
      </p:sp>
    </p:spTree>
    <p:extLst>
      <p:ext uri="{BB962C8B-B14F-4D97-AF65-F5344CB8AC3E}">
        <p14:creationId xmlns:p14="http://schemas.microsoft.com/office/powerpoint/2010/main" val="2891749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Share and encourage faculty development best practices </a:t>
            </a:r>
            <a:r>
              <a:rPr lang="en-US" sz="2900" dirty="0"/>
              <a:t>(</a:t>
            </a:r>
            <a:r>
              <a:rPr lang="en-US" sz="2900" dirty="0">
                <a:solidFill>
                  <a:schemeClr val="accent4">
                    <a:lumMod val="75000"/>
                  </a:schemeClr>
                </a:solidFill>
              </a:rPr>
              <a:t>Ongoing</a:t>
            </a:r>
            <a:r>
              <a:rPr lang="en-US" sz="2900" dirty="0"/>
              <a:t>)</a:t>
            </a:r>
          </a:p>
          <a:p>
            <a:pPr lvl="1"/>
            <a:r>
              <a:rPr lang="en-US" dirty="0"/>
              <a:t>Two OER Faculty Training sessions held in May 2020 attended by 512 faculty</a:t>
            </a:r>
          </a:p>
          <a:p>
            <a:pPr lvl="1"/>
            <a:r>
              <a:rPr lang="en-US" dirty="0"/>
              <a:t>Two OER Partners Training (Librarians, Instructional Designers &amp; Teaching &amp; Learning Center Staff) sessions held in June 2020 for 128 attendees</a:t>
            </a:r>
          </a:p>
          <a:p>
            <a:pPr lvl="1"/>
            <a:r>
              <a:rPr lang="en-US" dirty="0"/>
              <a:t>Of the 512, 245 completed a written review of a digital textbook in OEN’s Open Library in order to receive a $200 stipend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i="1" dirty="0"/>
              <a:t>Based on a 47% survey response rate, 58% of faculty adopted OER. Further, 70% strongly agree/agree that the OER training influenced their decision to adopt OER. </a:t>
            </a:r>
          </a:p>
          <a:p>
            <a:r>
              <a:rPr lang="en-US" b="1" dirty="0"/>
              <a:t>Actively promote the use of OER in graduate and continuing education to meet employers’ workforce development needs </a:t>
            </a:r>
            <a:r>
              <a:rPr lang="en-US" sz="2900" dirty="0"/>
              <a:t>(</a:t>
            </a:r>
            <a:r>
              <a:rPr lang="en-US" sz="2900" dirty="0">
                <a:solidFill>
                  <a:srgbClr val="00B0F0"/>
                </a:solidFill>
              </a:rPr>
              <a:t>Limited action to date</a:t>
            </a:r>
            <a:r>
              <a:rPr lang="en-US" sz="2900" dirty="0"/>
              <a:t>)</a:t>
            </a:r>
          </a:p>
          <a:p>
            <a:pPr lvl="1"/>
            <a:r>
              <a:rPr lang="en-US" dirty="0"/>
              <a:t>UMass Medical School is a member of the OER Advisory Council and is working to create a culture of OER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OER Final Report &amp; Recommendations: Mid-Term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549" y="3339968"/>
            <a:ext cx="1448727" cy="50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214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Promote discoverability best practices and expand a unified repository to make the discovery of local content easier </a:t>
            </a:r>
            <a:r>
              <a:rPr lang="en-US" sz="2000" dirty="0"/>
              <a:t>(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Ongoing</a:t>
            </a:r>
            <a:r>
              <a:rPr lang="en-US" sz="2000" dirty="0"/>
              <a:t>)</a:t>
            </a:r>
          </a:p>
          <a:p>
            <a:endParaRPr lang="en-US" sz="2400" dirty="0"/>
          </a:p>
          <a:p>
            <a:pPr lvl="1"/>
            <a:r>
              <a:rPr lang="en-US" sz="2000" b="1" dirty="0"/>
              <a:t>OER Advisory Council adopted the Repository Committee Report on January 11, 2020</a:t>
            </a:r>
            <a:r>
              <a:rPr lang="en-US" sz="2000" dirty="0"/>
              <a:t>:</a:t>
            </a:r>
          </a:p>
          <a:p>
            <a:pPr marL="457200" lvl="1" indent="0">
              <a:buNone/>
            </a:pPr>
            <a:endParaRPr lang="en-US" sz="2200" dirty="0"/>
          </a:p>
          <a:p>
            <a:pPr lvl="2"/>
            <a:r>
              <a:rPr lang="en-US" sz="1900" dirty="0"/>
              <a:t>Retain and enhance the current OER Commons Community College Hub</a:t>
            </a:r>
          </a:p>
          <a:p>
            <a:pPr lvl="2"/>
            <a:r>
              <a:rPr lang="en-US" sz="1900" dirty="0"/>
              <a:t>Hire a Mass. OER Commons Coordinator (i.e., OER librarian, Creative Commons certified)</a:t>
            </a:r>
          </a:p>
          <a:p>
            <a:pPr lvl="2"/>
            <a:r>
              <a:rPr lang="en-US" sz="1900" dirty="0"/>
              <a:t>DHE continue to pay for OER Commons as the Community College Hub vendor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OER Final Report &amp; Recommendations: Mid-Term</a:t>
            </a:r>
          </a:p>
        </p:txBody>
      </p:sp>
    </p:spTree>
    <p:extLst>
      <p:ext uri="{BB962C8B-B14F-4D97-AF65-F5344CB8AC3E}">
        <p14:creationId xmlns:p14="http://schemas.microsoft.com/office/powerpoint/2010/main" val="3580330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2823</TotalTime>
  <Words>1218</Words>
  <Application>Microsoft Office PowerPoint</Application>
  <PresentationFormat>On-screen Show (4:3)</PresentationFormat>
  <Paragraphs>125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Open Educational Resources</vt:lpstr>
      <vt:lpstr>PowerPoint Presentation</vt:lpstr>
      <vt:lpstr>OER Working Group Charge</vt:lpstr>
      <vt:lpstr>Receipt of the Commissioner’s OER Working Group Final Report and Recommendations </vt:lpstr>
      <vt:lpstr>OER Working Group Recommended OER Definition</vt:lpstr>
      <vt:lpstr>Final Recommendations</vt:lpstr>
      <vt:lpstr>OER Final Report &amp; Recommendations: Short-Term</vt:lpstr>
      <vt:lpstr>OER Final Report &amp; Recommendations: Mid-Term</vt:lpstr>
      <vt:lpstr>OER Final Report &amp; Recommendations: Mid-Term</vt:lpstr>
      <vt:lpstr>OER Final Report &amp; Recommendations: Long-Term</vt:lpstr>
      <vt:lpstr>Final Recommendations</vt:lpstr>
      <vt:lpstr>OER Advisory Council Recommendation: KPIs</vt:lpstr>
      <vt:lpstr>Legislative Briefings</vt:lpstr>
      <vt:lpstr>Regional &amp; National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Quiroz-Livanis, Elena (DHE)</dc:creator>
  <cp:lastModifiedBy>Chadha, Suchita (DHE)</cp:lastModifiedBy>
  <cp:revision>15</cp:revision>
  <dcterms:created xsi:type="dcterms:W3CDTF">2021-01-22T19:46:36Z</dcterms:created>
  <dcterms:modified xsi:type="dcterms:W3CDTF">2021-05-17T05:34:31Z</dcterms:modified>
</cp:coreProperties>
</file>